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6" r:id="rId2"/>
    <p:sldId id="284" r:id="rId3"/>
    <p:sldId id="258" r:id="rId4"/>
    <p:sldId id="259" r:id="rId5"/>
    <p:sldId id="274" r:id="rId6"/>
    <p:sldId id="279" r:id="rId7"/>
    <p:sldId id="263" r:id="rId8"/>
    <p:sldId id="278" r:id="rId9"/>
    <p:sldId id="277" r:id="rId10"/>
    <p:sldId id="276" r:id="rId11"/>
    <p:sldId id="275" r:id="rId12"/>
    <p:sldId id="262" r:id="rId13"/>
    <p:sldId id="285" r:id="rId14"/>
    <p:sldId id="286" r:id="rId15"/>
    <p:sldId id="282" r:id="rId16"/>
    <p:sldId id="271" r:id="rId17"/>
    <p:sldId id="287" r:id="rId18"/>
    <p:sldId id="288" r:id="rId19"/>
    <p:sldId id="281" r:id="rId20"/>
    <p:sldId id="265" r:id="rId21"/>
    <p:sldId id="267" r:id="rId22"/>
    <p:sldId id="268" r:id="rId23"/>
  </p:sldIdLst>
  <p:sldSz cx="9144000" cy="6858000" type="screen4x3"/>
  <p:notesSz cx="6761163" cy="9942513"/>
  <p:embeddedFontLst>
    <p:embeddedFont>
      <p:font typeface="Port-Arthur" pitchFamily="2" charset="-52"/>
      <p:regular r:id="rId24"/>
    </p:embeddedFont>
    <p:embeddedFont>
      <p:font typeface="Tahoma" pitchFamily="34" charset="0"/>
      <p:regular r:id="rId25"/>
      <p:bold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PF Din Text Comp Pro" pitchFamily="2" charset="0"/>
      <p:regular r:id="rId31"/>
    </p:embeddedFont>
    <p:embeddedFont>
      <p:font typeface="Andalus" pitchFamily="18" charset="-78"/>
      <p:regular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C18"/>
    <a:srgbClr val="AB192D"/>
    <a:srgbClr val="F3D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28" autoAdjust="0"/>
  </p:normalViewPr>
  <p:slideViewPr>
    <p:cSldViewPr>
      <p:cViewPr>
        <p:scale>
          <a:sx n="110" d="100"/>
          <a:sy n="110" d="100"/>
        </p:scale>
        <p:origin x="-16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3BAB-E6C2-4B7A-9A11-F33D8DB7EEF4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262E-AF4B-4D86-9DF7-453928318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47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3BAB-E6C2-4B7A-9A11-F33D8DB7EEF4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262E-AF4B-4D86-9DF7-453928318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113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3BAB-E6C2-4B7A-9A11-F33D8DB7EEF4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262E-AF4B-4D86-9DF7-453928318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3BAB-E6C2-4B7A-9A11-F33D8DB7EEF4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262E-AF4B-4D86-9DF7-453928318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26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3BAB-E6C2-4B7A-9A11-F33D8DB7EEF4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262E-AF4B-4D86-9DF7-453928318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408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3BAB-E6C2-4B7A-9A11-F33D8DB7EEF4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262E-AF4B-4D86-9DF7-453928318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45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3BAB-E6C2-4B7A-9A11-F33D8DB7EEF4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262E-AF4B-4D86-9DF7-453928318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259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3BAB-E6C2-4B7A-9A11-F33D8DB7EEF4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262E-AF4B-4D86-9DF7-453928318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85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3BAB-E6C2-4B7A-9A11-F33D8DB7EEF4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262E-AF4B-4D86-9DF7-453928318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4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3BAB-E6C2-4B7A-9A11-F33D8DB7EEF4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262E-AF4B-4D86-9DF7-453928318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6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3BAB-E6C2-4B7A-9A11-F33D8DB7EEF4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262E-AF4B-4D86-9DF7-453928318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91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B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23BAB-E6C2-4B7A-9A11-F33D8DB7EEF4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262E-AF4B-4D86-9DF7-453928318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20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1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ndexpress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67323" y="2207943"/>
            <a:ext cx="7772400" cy="1080121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Port-Arthur" pitchFamily="2" charset="-52"/>
                <a:ea typeface="Tahoma" panose="020B0604030504040204" pitchFamily="34" charset="0"/>
                <a:cs typeface="Tahoma" panose="020B0604030504040204" pitchFamily="34" charset="0"/>
              </a:rPr>
              <a:t>Частный поезд «Гранд Экспресс»</a:t>
            </a:r>
            <a:endParaRPr lang="ru-RU" sz="4800" b="1" dirty="0">
              <a:latin typeface="Port-Arthur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89060" y="3284984"/>
            <a:ext cx="8244916" cy="2088232"/>
          </a:xfrm>
        </p:spPr>
        <p:txBody>
          <a:bodyPr>
            <a:normAutofit/>
          </a:bodyPr>
          <a:lstStyle/>
          <a:p>
            <a:r>
              <a:rPr lang="ru-RU" altLang="ru-RU" sz="4400" b="1" kern="1500" spc="100" dirty="0" smtClean="0">
                <a:solidFill>
                  <a:schemeClr val="tx1"/>
                </a:solidFill>
                <a:latin typeface="Port-Arthur" pitchFamily="2" charset="-52"/>
                <a:ea typeface="Tahoma" panose="020B0604030504040204" pitchFamily="34" charset="0"/>
                <a:cs typeface="Tahoma" panose="020B0604030504040204" pitchFamily="34" charset="0"/>
              </a:rPr>
              <a:t>«Отель </a:t>
            </a:r>
            <a:r>
              <a:rPr lang="ru-RU" altLang="ru-RU" sz="4400" b="1" kern="1500" spc="100" dirty="0" smtClean="0">
                <a:solidFill>
                  <a:schemeClr val="tx1"/>
                </a:solidFill>
                <a:latin typeface="Port-Arthur" pitchFamily="2" charset="-52"/>
                <a:ea typeface="Tahoma" panose="020B0604030504040204" pitchFamily="34" charset="0"/>
                <a:cs typeface="Tahoma" panose="020B0604030504040204" pitchFamily="34" charset="0"/>
              </a:rPr>
              <a:t>на колесах»</a:t>
            </a:r>
            <a:endParaRPr lang="ru-RU" sz="4400" b="1" kern="1500" spc="100" dirty="0" smtClean="0">
              <a:solidFill>
                <a:schemeClr val="tx1"/>
              </a:solidFill>
              <a:latin typeface="Port-Arthur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600" b="1" kern="1500" spc="1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4800" b="1" kern="1500" spc="100" dirty="0" smtClean="0">
                <a:solidFill>
                  <a:schemeClr val="tx1"/>
                </a:solidFill>
                <a:latin typeface="Port-Arthur" pitchFamily="2" charset="-52"/>
                <a:ea typeface="Tahoma" panose="020B0604030504040204" pitchFamily="34" charset="0"/>
                <a:cs typeface="Tahoma" panose="020B0604030504040204" pitchFamily="34" charset="0"/>
              </a:rPr>
              <a:t>Москва – Санкт-Петербург -</a:t>
            </a:r>
            <a:r>
              <a:rPr lang="en-US" sz="4800" b="1" kern="1500" spc="100" dirty="0" smtClean="0">
                <a:solidFill>
                  <a:schemeClr val="tx1"/>
                </a:solidFill>
                <a:latin typeface="Port-Arthur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800" b="1" kern="1500" spc="100" dirty="0" smtClean="0">
                <a:solidFill>
                  <a:schemeClr val="tx1"/>
                </a:solidFill>
                <a:latin typeface="Port-Arthur" pitchFamily="2" charset="-52"/>
                <a:ea typeface="Tahoma" panose="020B0604030504040204" pitchFamily="34" charset="0"/>
                <a:cs typeface="Tahoma" panose="020B0604030504040204" pitchFamily="34" charset="0"/>
              </a:rPr>
              <a:t>Москва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848872" cy="1499369"/>
          </a:xfrm>
          <a:prstGeom prst="rect">
            <a:avLst/>
          </a:prstGeom>
        </p:spPr>
      </p:pic>
      <p:pic>
        <p:nvPicPr>
          <p:cNvPr id="13" name="Picture 16" descr="C:\Users\kiryachekia\Desktop\Реклама\grand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29" y="5229200"/>
            <a:ext cx="1590675" cy="1062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7" descr="C:\Users\kiryachekia\Desktop\Реклама\г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804" y="5221607"/>
            <a:ext cx="1684191" cy="10675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C:\Users\kiryachekia\Desktop\Реклама\Г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995" y="5217583"/>
            <a:ext cx="180181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C:\Users\kiryachekia\Desktop\Реклама\Г4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808" y="5229201"/>
            <a:ext cx="1678281" cy="10599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C:\Users\kiryachekia\Desktop\Реклама\Г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089" y="5229200"/>
            <a:ext cx="1766887" cy="10599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30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4"/>
    </mc:Choice>
    <mc:Fallback xmlns="">
      <p:transition spd="slow" advTm="726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792" y="188640"/>
            <a:ext cx="5712862" cy="10913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99792" y="1439198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Port-Arthur" pitchFamily="2" charset="-52"/>
                <a:ea typeface="Tahoma" panose="020B0604030504040204" pitchFamily="34" charset="0"/>
                <a:cs typeface="Tahoma" panose="020B0604030504040204" pitchFamily="34" charset="0"/>
              </a:rPr>
              <a:t>Вагон 2 - Гранд </a:t>
            </a:r>
            <a:r>
              <a:rPr lang="ru-RU" sz="2800" b="1" dirty="0">
                <a:latin typeface="Port-Arthur" pitchFamily="2" charset="-52"/>
                <a:ea typeface="Tahoma" panose="020B0604030504040204" pitchFamily="34" charset="0"/>
                <a:cs typeface="Tahoma" panose="020B0604030504040204" pitchFamily="34" charset="0"/>
              </a:rPr>
              <a:t>де Люкс</a:t>
            </a:r>
            <a:endParaRPr lang="ru-RU" sz="2800" dirty="0">
              <a:latin typeface="Port-Arthur" pitchFamily="2" charset="-52"/>
            </a:endParaRPr>
          </a:p>
        </p:txBody>
      </p:sp>
      <p:pic>
        <p:nvPicPr>
          <p:cNvPr id="6" name="Рисунок 5" descr="Y:\Поезд\Гранд Империал (1И)\_006569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73" y="2065139"/>
            <a:ext cx="1901963" cy="14767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7" name="Рисунок 6" descr="Y:\Поезд\Гранд Империал (1И)\_00657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263" y="2070140"/>
            <a:ext cx="1872208" cy="14767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8" name="Рисунок 7" descr="Y:\Поезд\Гранд Империал (1И)\_006573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70140"/>
            <a:ext cx="1824143" cy="14767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9" name="Рисунок 8" descr="C:\Users\kiryachekia\AppData\Local\Microsoft\Windows\Temporary Internet Files\Content.Word\_006576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70140"/>
            <a:ext cx="1288745" cy="148924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0" name="Рисунок 9" descr="Y:\Поезд\Гранд Империал (1И)\_006572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059890"/>
            <a:ext cx="1772285" cy="148924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305852" y="3651121"/>
            <a:ext cx="8889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PF Din Text Comp Pro" pitchFamily="2" charset="0"/>
              </a:rPr>
              <a:t>В купе: TV, DVD, душевая кабина, туалет, </a:t>
            </a:r>
            <a:r>
              <a:rPr lang="ru-RU" sz="1400" dirty="0" smtClean="0">
                <a:latin typeface="PF Din Text Comp Pro" pitchFamily="2" charset="0"/>
              </a:rPr>
              <a:t>инд. кондиционер</a:t>
            </a:r>
            <a:r>
              <a:rPr lang="ru-RU" sz="1400" dirty="0">
                <a:latin typeface="PF Din Text Comp Pro" pitchFamily="2" charset="0"/>
              </a:rPr>
              <a:t>, </a:t>
            </a:r>
            <a:r>
              <a:rPr lang="ru-RU" sz="1400" dirty="0" smtClean="0">
                <a:latin typeface="PF Din Text Comp Pro" pitchFamily="2" charset="0"/>
              </a:rPr>
              <a:t>сейф, розетки </a:t>
            </a:r>
            <a:r>
              <a:rPr lang="ru-RU" sz="1400" dirty="0">
                <a:latin typeface="PF Din Text Comp Pro" pitchFamily="2" charset="0"/>
              </a:rPr>
              <a:t>220 В, </a:t>
            </a:r>
            <a:r>
              <a:rPr lang="ru-RU" sz="1400" dirty="0" err="1">
                <a:latin typeface="PF Din Text Comp Pro" pitchFamily="2" charset="0"/>
              </a:rPr>
              <a:t>Wi-Fi</a:t>
            </a:r>
            <a:r>
              <a:rPr lang="ru-RU" sz="1400" dirty="0">
                <a:latin typeface="PF Din Text Comp Pro" pitchFamily="2" charset="0"/>
              </a:rPr>
              <a:t>, трансформируемый диван (шириной 120 см в разложенном состоянии), верхняя полка шириной 90 см (складывается). Вместимость купе до 2-х </a:t>
            </a:r>
            <a:r>
              <a:rPr lang="ru-RU" sz="1400" dirty="0" smtClean="0">
                <a:latin typeface="PF Din Text Comp Pro" pitchFamily="2" charset="0"/>
              </a:rPr>
              <a:t>человек.</a:t>
            </a:r>
            <a:endParaRPr lang="ru-RU" sz="1400" dirty="0">
              <a:latin typeface="PF Din Text Comp Pro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85992" y="4196125"/>
            <a:ext cx="19720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PF Din Text Comp Pro" pitchFamily="2" charset="0"/>
              </a:rPr>
              <a:t>В стоимость билета входит: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450912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PF Din Text Comp Pro" pitchFamily="2" charset="0"/>
              </a:rPr>
              <a:t>Горячий </a:t>
            </a:r>
            <a:r>
              <a:rPr lang="ru-RU" sz="1400" dirty="0">
                <a:latin typeface="PF Din Text Comp Pro" pitchFamily="2" charset="0"/>
              </a:rPr>
              <a:t>завтрак (на </a:t>
            </a:r>
            <a:r>
              <a:rPr lang="ru-RU" sz="1400" dirty="0" smtClean="0">
                <a:latin typeface="PF Din Text Comp Pro" pitchFamily="2" charset="0"/>
              </a:rPr>
              <a:t>выбор по </a:t>
            </a:r>
            <a:r>
              <a:rPr lang="ru-RU" sz="1400" dirty="0">
                <a:latin typeface="PF Din Text Comp Pro" pitchFamily="2" charset="0"/>
              </a:rPr>
              <a:t>меню </a:t>
            </a:r>
            <a:r>
              <a:rPr lang="ru-RU" sz="1400" dirty="0" smtClean="0">
                <a:latin typeface="PF Din Text Comp Pro" pitchFamily="2" charset="0"/>
              </a:rPr>
              <a:t>«Де Люкс»)</a:t>
            </a:r>
            <a:endParaRPr lang="ru-RU" sz="1400" dirty="0">
              <a:latin typeface="PF Din Text Comp Pro" pitchFamily="2" charset="0"/>
            </a:endParaRPr>
          </a:p>
          <a:p>
            <a:pPr algn="ctr"/>
            <a:r>
              <a:rPr lang="ru-RU" sz="1400" dirty="0" smtClean="0">
                <a:latin typeface="PF Din Text Comp Pro" pitchFamily="2" charset="0"/>
              </a:rPr>
              <a:t>Фруктовая корзина</a:t>
            </a:r>
            <a:endParaRPr lang="ru-RU" sz="1400" dirty="0">
              <a:latin typeface="PF Din Text Comp Pro" pitchFamily="2" charset="0"/>
            </a:endParaRPr>
          </a:p>
          <a:p>
            <a:pPr algn="ctr"/>
            <a:r>
              <a:rPr lang="ru-RU" sz="1400" dirty="0" smtClean="0">
                <a:latin typeface="PF Din Text Comp Pro" pitchFamily="2" charset="0"/>
              </a:rPr>
              <a:t>Десерт</a:t>
            </a:r>
            <a:r>
              <a:rPr lang="ru-RU" sz="1400" dirty="0">
                <a:latin typeface="PF Din Text Comp Pro" pitchFamily="2" charset="0"/>
              </a:rPr>
              <a:t> </a:t>
            </a:r>
          </a:p>
          <a:p>
            <a:pPr algn="ctr"/>
            <a:r>
              <a:rPr lang="ru-RU" sz="1400" dirty="0">
                <a:latin typeface="PF Din Text Comp Pro" pitchFamily="2" charset="0"/>
              </a:rPr>
              <a:t>Минеральная вода</a:t>
            </a:r>
          </a:p>
          <a:p>
            <a:pPr algn="ctr"/>
            <a:r>
              <a:rPr lang="ru-RU" sz="1400" dirty="0">
                <a:latin typeface="PF Din Text Comp Pro" pitchFamily="2" charset="0"/>
              </a:rPr>
              <a:t>Свежевыжатый сок</a:t>
            </a:r>
          </a:p>
          <a:p>
            <a:pPr algn="ctr"/>
            <a:r>
              <a:rPr lang="ru-RU" sz="1400" dirty="0" err="1" smtClean="0">
                <a:latin typeface="PF Din Text Comp Pro" pitchFamily="2" charset="0"/>
              </a:rPr>
              <a:t>Wi-Fi</a:t>
            </a:r>
            <a:r>
              <a:rPr lang="ru-RU" sz="1400" dirty="0" smtClean="0">
                <a:latin typeface="PF Din Text Comp Pro" pitchFamily="2" charset="0"/>
              </a:rPr>
              <a:t> Интернет</a:t>
            </a:r>
            <a:endParaRPr lang="ru-RU" sz="1400" dirty="0">
              <a:latin typeface="PF Din Text Comp Pro" pitchFamily="2" charset="0"/>
            </a:endParaRPr>
          </a:p>
          <a:p>
            <a:pPr algn="ctr"/>
            <a:r>
              <a:rPr lang="ru-RU" sz="1400" dirty="0">
                <a:latin typeface="PF Din Text Comp Pro" pitchFamily="2" charset="0"/>
              </a:rPr>
              <a:t>Дорожный </a:t>
            </a:r>
            <a:r>
              <a:rPr lang="ru-RU" sz="1400" dirty="0" smtClean="0">
                <a:latin typeface="PF Din Text Comp Pro" pitchFamily="2" charset="0"/>
              </a:rPr>
              <a:t>набор</a:t>
            </a:r>
            <a:r>
              <a:rPr lang="ru-RU" sz="1400" dirty="0">
                <a:latin typeface="PF Din Text Comp Pro" pitchFamily="2" charset="0"/>
              </a:rPr>
              <a:t/>
            </a:r>
            <a:br>
              <a:rPr lang="ru-RU" sz="1400" dirty="0">
                <a:latin typeface="PF Din Text Comp Pro" pitchFamily="2" charset="0"/>
              </a:rPr>
            </a:br>
            <a:r>
              <a:rPr lang="ru-RU" sz="1400" dirty="0">
                <a:latin typeface="PF Din Text Comp Pro" pitchFamily="2" charset="0"/>
              </a:rPr>
              <a:t>Дорожный набор для обуви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67474" y="450912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PF Din Text Comp Pro" pitchFamily="2" charset="0"/>
              </a:rPr>
              <a:t>Белье:  </a:t>
            </a:r>
            <a:br>
              <a:rPr lang="ru-RU" sz="1400" dirty="0">
                <a:latin typeface="PF Din Text Comp Pro" pitchFamily="2" charset="0"/>
              </a:rPr>
            </a:br>
            <a:r>
              <a:rPr lang="ru-RU" sz="1400" dirty="0">
                <a:latin typeface="PF Din Text Comp Pro" pitchFamily="2" charset="0"/>
              </a:rPr>
              <a:t>- комплект постельного белья (2 шт.)  </a:t>
            </a:r>
            <a:br>
              <a:rPr lang="ru-RU" sz="1400" dirty="0">
                <a:latin typeface="PF Din Text Comp Pro" pitchFamily="2" charset="0"/>
              </a:rPr>
            </a:br>
            <a:r>
              <a:rPr lang="ru-RU" sz="1400" dirty="0">
                <a:latin typeface="PF Din Text Comp Pro" pitchFamily="2" charset="0"/>
              </a:rPr>
              <a:t>- комплект полотенец (банное, для лица, для рук) (2 шт.)  </a:t>
            </a:r>
            <a:br>
              <a:rPr lang="ru-RU" sz="1400" dirty="0">
                <a:latin typeface="PF Din Text Comp Pro" pitchFamily="2" charset="0"/>
              </a:rPr>
            </a:br>
            <a:r>
              <a:rPr lang="ru-RU" sz="1400" dirty="0">
                <a:latin typeface="PF Din Text Comp Pro" pitchFamily="2" charset="0"/>
              </a:rPr>
              <a:t>- халат махровый (2шт.)  </a:t>
            </a:r>
            <a:br>
              <a:rPr lang="ru-RU" sz="1400" dirty="0">
                <a:latin typeface="PF Din Text Comp Pro" pitchFamily="2" charset="0"/>
              </a:rPr>
            </a:br>
            <a:r>
              <a:rPr lang="ru-RU" sz="1400" dirty="0">
                <a:latin typeface="PF Din Text Comp Pro" pitchFamily="2" charset="0"/>
              </a:rPr>
              <a:t>- тапочки (2 пары)  </a:t>
            </a:r>
            <a:br>
              <a:rPr lang="ru-RU" sz="1400" dirty="0">
                <a:latin typeface="PF Din Text Comp Pro" pitchFamily="2" charset="0"/>
              </a:rPr>
            </a:br>
            <a:r>
              <a:rPr lang="ru-RU" sz="1400" dirty="0" smtClean="0">
                <a:latin typeface="PF Din Text Comp Pro" pitchFamily="2" charset="0"/>
              </a:rPr>
              <a:t>Набор косметики</a:t>
            </a:r>
            <a:r>
              <a:rPr lang="ru-RU" sz="1400" dirty="0">
                <a:latin typeface="PF Din Text Comp Pro" pitchFamily="2" charset="0"/>
              </a:rPr>
              <a:t>  </a:t>
            </a:r>
            <a:r>
              <a:rPr lang="ru-RU" sz="1400" dirty="0" smtClean="0">
                <a:latin typeface="PF Din Text Comp Pro" pitchFamily="2" charset="0"/>
              </a:rPr>
              <a:t> </a:t>
            </a:r>
            <a:endParaRPr lang="ru-RU" sz="1400" dirty="0">
              <a:latin typeface="PF Din Text Comp Pro" pitchFamily="2" charset="0"/>
            </a:endParaRPr>
          </a:p>
          <a:p>
            <a:pPr algn="ctr"/>
            <a:r>
              <a:rPr lang="ru-RU" sz="1400" dirty="0">
                <a:latin typeface="PF Din Text Comp Pro" pitchFamily="2" charset="0"/>
              </a:rPr>
              <a:t>Чай, </a:t>
            </a:r>
            <a:r>
              <a:rPr lang="ru-RU" sz="1400" dirty="0" smtClean="0">
                <a:latin typeface="PF Din Text Comp Pro" pitchFamily="2" charset="0"/>
              </a:rPr>
              <a:t>кофе по </a:t>
            </a:r>
            <a:r>
              <a:rPr lang="ru-RU" sz="1400" dirty="0">
                <a:latin typeface="PF Din Text Comp Pro" pitchFamily="2" charset="0"/>
              </a:rPr>
              <a:t>желанию;  </a:t>
            </a:r>
          </a:p>
          <a:p>
            <a:pPr algn="ctr"/>
            <a:r>
              <a:rPr lang="ru-RU" sz="1400" dirty="0" smtClean="0">
                <a:latin typeface="PF Din Text Comp Pro" pitchFamily="2" charset="0"/>
              </a:rPr>
              <a:t>Пресса на выбор</a:t>
            </a:r>
            <a:endParaRPr lang="ru-RU" sz="1400" dirty="0">
              <a:latin typeface="PF Din Text Comp Pro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3820" y="6381328"/>
            <a:ext cx="88895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PF Din Text Comp Pro" pitchFamily="2" charset="0"/>
              </a:rPr>
              <a:t>Трансфер в пункте прибытия автомобилем </a:t>
            </a:r>
            <a:r>
              <a:rPr lang="ru-RU" sz="1400" dirty="0" smtClean="0">
                <a:latin typeface="PF Din Text Comp Pro" pitchFamily="2" charset="0"/>
              </a:rPr>
              <a:t>бизнес-класса </a:t>
            </a:r>
            <a:r>
              <a:rPr lang="ru-RU" sz="1400" dirty="0">
                <a:latin typeface="PF Din Text Comp Pro" pitchFamily="2" charset="0"/>
              </a:rPr>
              <a:t>(заказ примет проводник</a:t>
            </a:r>
            <a:r>
              <a:rPr lang="ru-RU" sz="1400" dirty="0" smtClean="0">
                <a:latin typeface="PF Din Text Comp Pro" pitchFamily="2" charset="0"/>
              </a:rPr>
              <a:t>)</a:t>
            </a:r>
            <a:endParaRPr lang="ru-RU" sz="1400" dirty="0">
              <a:latin typeface="PF Din Text Comp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9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8"/>
    </mc:Choice>
    <mc:Fallback xmlns="">
      <p:transition spd="slow" advTm="262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31" y="188639"/>
            <a:ext cx="5778642" cy="11038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49544" y="1412776"/>
            <a:ext cx="332014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spc="100" dirty="0" smtClean="0">
                <a:solidFill>
                  <a:srgbClr val="000000"/>
                </a:solidFill>
                <a:latin typeface="Port-Arthur" pitchFamily="2" charset="-52"/>
                <a:ea typeface="Tahoma" panose="020B0604030504040204" pitchFamily="34" charset="0"/>
                <a:cs typeface="Tahoma" panose="020B0604030504040204" pitchFamily="34" charset="0"/>
              </a:rPr>
              <a:t>Вагон 1 - </a:t>
            </a:r>
            <a:r>
              <a:rPr lang="ru-RU" altLang="ru-RU" sz="2800" b="1" spc="100" dirty="0">
                <a:solidFill>
                  <a:srgbClr val="000000"/>
                </a:solidFill>
                <a:latin typeface="Port-Arthur" pitchFamily="2" charset="-52"/>
                <a:ea typeface="Tahoma" panose="020B0604030504040204" pitchFamily="34" charset="0"/>
                <a:cs typeface="Tahoma" panose="020B0604030504040204" pitchFamily="34" charset="0"/>
              </a:rPr>
              <a:t>Гранд </a:t>
            </a:r>
            <a:r>
              <a:rPr lang="ru-RU" altLang="ru-RU" sz="2800" b="1" spc="100" dirty="0" smtClean="0">
                <a:solidFill>
                  <a:srgbClr val="000000"/>
                </a:solidFill>
                <a:latin typeface="Port-Arthur" pitchFamily="2" charset="-52"/>
                <a:ea typeface="Tahoma" panose="020B0604030504040204" pitchFamily="34" charset="0"/>
                <a:cs typeface="Tahoma" panose="020B0604030504040204" pitchFamily="34" charset="0"/>
              </a:rPr>
              <a:t>Империал</a:t>
            </a:r>
          </a:p>
          <a:p>
            <a:endParaRPr lang="ru-RU" dirty="0"/>
          </a:p>
        </p:txBody>
      </p:sp>
      <p:pic>
        <p:nvPicPr>
          <p:cNvPr id="6" name="Рисунок 5" descr="Y:\Поезд\Гранд Империал (1И)\_006569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1" y="1977419"/>
            <a:ext cx="1512168" cy="120553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8" name="Рисунок 7" descr="Y:\Поезд\Гранд Империал (1И)\_00657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467" y="1977418"/>
            <a:ext cx="1376318" cy="120553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9" name="Рисунок 8" descr="Y:\Поезд\Гранд Империал (1И)\_006572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51942"/>
            <a:ext cx="1411422" cy="124637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0" name="Рисунок 9" descr="C:\Users\kiryachekia\AppData\Local\Microsoft\Windows\Temporary Internet Files\Content.Word\_006576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60386"/>
            <a:ext cx="1080120" cy="12582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1" name="Рисунок 10" descr="Y:\Поезд\Гранд Империал (1И)\_006573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618" y="1977418"/>
            <a:ext cx="1656184" cy="122413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2" name="Рисунок 11" descr="Y:\Поезд\Гранд Империал (1И)\_006575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951942"/>
            <a:ext cx="1619672" cy="124637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79921" y="3290437"/>
            <a:ext cx="8920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F Din Text Comp Pro" pitchFamily="2" charset="0"/>
              </a:rPr>
              <a:t>В купе: </a:t>
            </a:r>
            <a:r>
              <a:rPr lang="ru-RU" sz="1400" dirty="0" smtClean="0">
                <a:latin typeface="PF Din Text Comp Pro" pitchFamily="2" charset="0"/>
              </a:rPr>
              <a:t>2TV</a:t>
            </a:r>
            <a:r>
              <a:rPr lang="ru-RU" sz="1400" dirty="0">
                <a:latin typeface="PF Din Text Comp Pro" pitchFamily="2" charset="0"/>
              </a:rPr>
              <a:t>, DVD, душевая кабина, туалет, </a:t>
            </a:r>
            <a:r>
              <a:rPr lang="ru-RU" sz="1400" dirty="0" smtClean="0">
                <a:latin typeface="PF Din Text Comp Pro" pitchFamily="2" charset="0"/>
              </a:rPr>
              <a:t>инд. кондиционер</a:t>
            </a:r>
            <a:r>
              <a:rPr lang="ru-RU" sz="1400" dirty="0">
                <a:latin typeface="PF Din Text Comp Pro" pitchFamily="2" charset="0"/>
              </a:rPr>
              <a:t>, </a:t>
            </a:r>
            <a:r>
              <a:rPr lang="ru-RU" sz="1400" dirty="0" smtClean="0">
                <a:latin typeface="PF Din Text Comp Pro" pitchFamily="2" charset="0"/>
              </a:rPr>
              <a:t>сейф, розетки </a:t>
            </a:r>
            <a:r>
              <a:rPr lang="ru-RU" sz="1400" dirty="0">
                <a:latin typeface="PF Din Text Comp Pro" pitchFamily="2" charset="0"/>
              </a:rPr>
              <a:t>220 В, </a:t>
            </a:r>
            <a:r>
              <a:rPr lang="ru-RU" sz="1400" dirty="0" err="1">
                <a:latin typeface="PF Din Text Comp Pro" pitchFamily="2" charset="0"/>
              </a:rPr>
              <a:t>Wi-Fi</a:t>
            </a:r>
            <a:r>
              <a:rPr lang="ru-RU" sz="1400" dirty="0">
                <a:latin typeface="PF Din Text Comp Pro" pitchFamily="2" charset="0"/>
              </a:rPr>
              <a:t>, трансформируемый диван (шириной 120 см в разложенном состоянии), верхняя </a:t>
            </a:r>
            <a:r>
              <a:rPr lang="ru-RU" sz="1400" dirty="0" smtClean="0">
                <a:latin typeface="PF Din Text Comp Pro" pitchFamily="2" charset="0"/>
              </a:rPr>
              <a:t>полка 90 </a:t>
            </a:r>
            <a:r>
              <a:rPr lang="ru-RU" sz="1400" dirty="0">
                <a:latin typeface="PF Din Text Comp Pro" pitchFamily="2" charset="0"/>
              </a:rPr>
              <a:t>см (складывается). Вместимость купе до 2-х </a:t>
            </a:r>
            <a:r>
              <a:rPr lang="ru-RU" sz="1400" dirty="0" smtClean="0">
                <a:latin typeface="PF Din Text Comp Pro" pitchFamily="2" charset="0"/>
              </a:rPr>
              <a:t>человек. В вагоне расположен бар.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37206" y="4156357"/>
            <a:ext cx="36724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PF Din Text Comp Pro" pitchFamily="2" charset="0"/>
              </a:rPr>
              <a:t>Ужин </a:t>
            </a:r>
          </a:p>
          <a:p>
            <a:pPr algn="ctr"/>
            <a:r>
              <a:rPr lang="ru-RU" sz="1400" dirty="0" smtClean="0">
                <a:latin typeface="PF Din Text Comp Pro" pitchFamily="2" charset="0"/>
              </a:rPr>
              <a:t>Горячий завтрак </a:t>
            </a:r>
          </a:p>
          <a:p>
            <a:pPr algn="ctr"/>
            <a:r>
              <a:rPr lang="ru-RU" sz="1400" dirty="0" smtClean="0">
                <a:latin typeface="PF Din Text Comp Pro" pitchFamily="2" charset="0"/>
              </a:rPr>
              <a:t>Фруктовая корзина</a:t>
            </a:r>
          </a:p>
          <a:p>
            <a:pPr algn="ctr"/>
            <a:r>
              <a:rPr lang="ru-RU" sz="1400" dirty="0" smtClean="0">
                <a:latin typeface="PF Din Text Comp Pro" pitchFamily="2" charset="0"/>
              </a:rPr>
              <a:t>Десерт</a:t>
            </a:r>
            <a:r>
              <a:rPr lang="ru-RU" sz="1400" dirty="0">
                <a:latin typeface="PF Din Text Comp Pro" pitchFamily="2" charset="0"/>
              </a:rPr>
              <a:t> </a:t>
            </a:r>
          </a:p>
          <a:p>
            <a:pPr algn="ctr"/>
            <a:r>
              <a:rPr lang="ru-RU" sz="1400" dirty="0">
                <a:latin typeface="PF Din Text Comp Pro" pitchFamily="2" charset="0"/>
              </a:rPr>
              <a:t>Минеральная вода</a:t>
            </a:r>
          </a:p>
          <a:p>
            <a:pPr algn="ctr"/>
            <a:r>
              <a:rPr lang="ru-RU" sz="1400" dirty="0">
                <a:latin typeface="PF Din Text Comp Pro" pitchFamily="2" charset="0"/>
              </a:rPr>
              <a:t>Свежевыжатый сок</a:t>
            </a:r>
          </a:p>
          <a:p>
            <a:pPr algn="ctr"/>
            <a:r>
              <a:rPr lang="ru-RU" sz="1400" dirty="0" err="1">
                <a:latin typeface="PF Din Text Comp Pro" pitchFamily="2" charset="0"/>
              </a:rPr>
              <a:t>Wi-Fi</a:t>
            </a:r>
            <a:r>
              <a:rPr lang="ru-RU" sz="1400" dirty="0">
                <a:latin typeface="PF Din Text Comp Pro" pitchFamily="2" charset="0"/>
              </a:rPr>
              <a:t> Интернет - бесплатно </a:t>
            </a:r>
            <a:endParaRPr lang="ru-RU" sz="1400" dirty="0" smtClean="0">
              <a:latin typeface="PF Din Text Comp Pro" pitchFamily="2" charset="0"/>
            </a:endParaRPr>
          </a:p>
          <a:p>
            <a:pPr algn="ctr"/>
            <a:r>
              <a:rPr lang="ru-RU" sz="1400" dirty="0">
                <a:latin typeface="PF Din Text Comp Pro" pitchFamily="2" charset="0"/>
              </a:rPr>
              <a:t>Дорожный </a:t>
            </a:r>
            <a:r>
              <a:rPr lang="ru-RU" sz="1400" dirty="0" smtClean="0">
                <a:latin typeface="PF Din Text Comp Pro" pitchFamily="2" charset="0"/>
              </a:rPr>
              <a:t>набор</a:t>
            </a:r>
          </a:p>
          <a:p>
            <a:pPr algn="ctr"/>
            <a:r>
              <a:rPr lang="ru-RU" sz="1400" dirty="0">
                <a:latin typeface="PF Din Text Comp Pro" pitchFamily="2" charset="0"/>
              </a:rPr>
              <a:t>Дорожный набор для </a:t>
            </a:r>
            <a:r>
              <a:rPr lang="ru-RU" sz="1400" dirty="0" smtClean="0">
                <a:latin typeface="PF Din Text Comp Pro" pitchFamily="2" charset="0"/>
              </a:rPr>
              <a:t>обуви</a:t>
            </a:r>
            <a:endParaRPr lang="ru-RU" sz="1400" dirty="0">
              <a:latin typeface="PF Din Text Comp Pro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95936" y="4200730"/>
            <a:ext cx="46656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PF Din Text Comp Pro" pitchFamily="2" charset="0"/>
              </a:rPr>
              <a:t>Белье</a:t>
            </a:r>
            <a:r>
              <a:rPr lang="ru-RU" sz="1400" dirty="0">
                <a:latin typeface="PF Din Text Comp Pro" pitchFamily="2" charset="0"/>
              </a:rPr>
              <a:t>: </a:t>
            </a:r>
            <a:br>
              <a:rPr lang="ru-RU" sz="1400" dirty="0">
                <a:latin typeface="PF Din Text Comp Pro" pitchFamily="2" charset="0"/>
              </a:rPr>
            </a:br>
            <a:r>
              <a:rPr lang="ru-RU" sz="1400" dirty="0">
                <a:latin typeface="PF Din Text Comp Pro" pitchFamily="2" charset="0"/>
              </a:rPr>
              <a:t>- комплект постельного белья (2 шт.) </a:t>
            </a:r>
            <a:br>
              <a:rPr lang="ru-RU" sz="1400" dirty="0">
                <a:latin typeface="PF Din Text Comp Pro" pitchFamily="2" charset="0"/>
              </a:rPr>
            </a:br>
            <a:r>
              <a:rPr lang="ru-RU" sz="1400" dirty="0">
                <a:latin typeface="PF Din Text Comp Pro" pitchFamily="2" charset="0"/>
              </a:rPr>
              <a:t>- комплект полотенец (банное, для лица, для рук) (2 шт.) </a:t>
            </a:r>
            <a:br>
              <a:rPr lang="ru-RU" sz="1400" dirty="0">
                <a:latin typeface="PF Din Text Comp Pro" pitchFamily="2" charset="0"/>
              </a:rPr>
            </a:br>
            <a:r>
              <a:rPr lang="ru-RU" sz="1400" dirty="0">
                <a:latin typeface="PF Din Text Comp Pro" pitchFamily="2" charset="0"/>
              </a:rPr>
              <a:t>- халат махровый (2шт.) </a:t>
            </a:r>
            <a:br>
              <a:rPr lang="ru-RU" sz="1400" dirty="0">
                <a:latin typeface="PF Din Text Comp Pro" pitchFamily="2" charset="0"/>
              </a:rPr>
            </a:br>
            <a:r>
              <a:rPr lang="ru-RU" sz="1400" dirty="0">
                <a:latin typeface="PF Din Text Comp Pro" pitchFamily="2" charset="0"/>
              </a:rPr>
              <a:t>- тапочки (2 пары) </a:t>
            </a:r>
            <a:endParaRPr lang="ru-RU" sz="1400" dirty="0" smtClean="0">
              <a:latin typeface="PF Din Text Comp Pro" pitchFamily="2" charset="0"/>
            </a:endParaRPr>
          </a:p>
          <a:p>
            <a:pPr algn="ctr"/>
            <a:r>
              <a:rPr lang="ru-RU" sz="1400" dirty="0" smtClean="0">
                <a:latin typeface="PF Din Text Comp Pro" pitchFamily="2" charset="0"/>
              </a:rPr>
              <a:t>Набор косметики</a:t>
            </a:r>
          </a:p>
          <a:p>
            <a:pPr algn="ctr"/>
            <a:r>
              <a:rPr lang="ru-RU" sz="1400" dirty="0">
                <a:latin typeface="PF Din Text Comp Pro" pitchFamily="2" charset="0"/>
              </a:rPr>
              <a:t>Чай, </a:t>
            </a:r>
            <a:r>
              <a:rPr lang="ru-RU" sz="1400" dirty="0" smtClean="0">
                <a:latin typeface="PF Din Text Comp Pro" pitchFamily="2" charset="0"/>
              </a:rPr>
              <a:t>кофе по </a:t>
            </a:r>
            <a:r>
              <a:rPr lang="ru-RU" sz="1400" dirty="0">
                <a:latin typeface="PF Din Text Comp Pro" pitchFamily="2" charset="0"/>
              </a:rPr>
              <a:t>желанию; </a:t>
            </a:r>
            <a:br>
              <a:rPr lang="ru-RU" sz="1400" dirty="0">
                <a:latin typeface="PF Din Text Comp Pro" pitchFamily="2" charset="0"/>
              </a:rPr>
            </a:br>
            <a:r>
              <a:rPr lang="ru-RU" sz="1400" dirty="0" smtClean="0">
                <a:latin typeface="PF Din Text Comp Pro" pitchFamily="2" charset="0"/>
              </a:rPr>
              <a:t>Пресса на выбор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23606" y="3813657"/>
            <a:ext cx="19720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PF Din Text Comp Pro" pitchFamily="2" charset="0"/>
              </a:rPr>
              <a:t>В стоимость билета входит: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33771" y="6309320"/>
            <a:ext cx="88204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PF Din Text Comp Pro" pitchFamily="2" charset="0"/>
              </a:rPr>
              <a:t>Трансфер в пункте прибытия автомобилем </a:t>
            </a:r>
            <a:r>
              <a:rPr lang="ru-RU" sz="1400" dirty="0" smtClean="0">
                <a:latin typeface="PF Din Text Comp Pro" pitchFamily="2" charset="0"/>
              </a:rPr>
              <a:t>бизнес-класса </a:t>
            </a:r>
            <a:r>
              <a:rPr lang="ru-RU" sz="1400" dirty="0">
                <a:latin typeface="PF Din Text Comp Pro" pitchFamily="2" charset="0"/>
              </a:rPr>
              <a:t>(заказ примет проводник</a:t>
            </a:r>
            <a:r>
              <a:rPr lang="ru-RU" sz="1400" dirty="0" smtClean="0">
                <a:latin typeface="PF Din Text Comp Pro" pitchFamily="2" charset="0"/>
              </a:rPr>
              <a:t>)</a:t>
            </a:r>
            <a:endParaRPr lang="ru-RU" sz="1400" dirty="0">
              <a:latin typeface="PF Din Text Comp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87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7"/>
    </mc:Choice>
    <mc:Fallback xmlns="">
      <p:transition spd="slow" advTm="326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58" y="116632"/>
            <a:ext cx="5760640" cy="11004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0863" y="1556792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800" b="1" dirty="0" err="1" smtClean="0">
                <a:latin typeface="Port-Arthur" pitchFamily="2" charset="-52"/>
                <a:ea typeface="Tahoma" panose="020B0604030504040204" pitchFamily="34" charset="0"/>
                <a:cs typeface="Tahoma" panose="020B0604030504040204" pitchFamily="34" charset="0"/>
              </a:rPr>
              <a:t>Рестогранд</a:t>
            </a:r>
            <a:endParaRPr lang="ru-RU" altLang="ru-RU" sz="2800" b="1" dirty="0" smtClean="0">
              <a:latin typeface="Port-Arthur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altLang="ru-RU" sz="1000" b="1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altLang="ru-RU" sz="500" b="1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Вагон-ресторан функционирует </a:t>
            </a:r>
            <a:r>
              <a:rPr lang="ru-RU" altLang="ru-RU" dirty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с начала </a:t>
            </a:r>
            <a:r>
              <a:rPr lang="ru-RU" altLang="ru-RU" dirty="0" smtClean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посадки в поезд </a:t>
            </a:r>
            <a:r>
              <a:rPr lang="ru-RU" altLang="ru-RU" dirty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и до момента прибытия в одну из столиц. В меню вагона-ресторана включены горячие и холодные закуски, блюда </a:t>
            </a:r>
            <a:r>
              <a:rPr lang="ru-RU" altLang="ru-RU" dirty="0" smtClean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русской, европейской </a:t>
            </a:r>
            <a:r>
              <a:rPr lang="ru-RU" altLang="ru-RU" dirty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и восточной кухни. </a:t>
            </a:r>
            <a:r>
              <a:rPr lang="ru-RU" altLang="ru-RU" dirty="0" smtClean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altLang="ru-RU" dirty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выбор </a:t>
            </a:r>
            <a:r>
              <a:rPr lang="ru-RU" altLang="ru-RU" dirty="0" smtClean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пассажиров представлена </a:t>
            </a:r>
            <a:r>
              <a:rPr lang="ru-RU" altLang="ru-RU" dirty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обширная коллекция вин и </a:t>
            </a:r>
            <a:r>
              <a:rPr lang="ru-RU" altLang="ru-RU" dirty="0" smtClean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крепких </a:t>
            </a:r>
            <a:r>
              <a:rPr lang="ru-RU" altLang="ru-RU" dirty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напитков. З</a:t>
            </a:r>
            <a:r>
              <a:rPr lang="ru-RU" altLang="ru-RU" dirty="0" smtClean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аказать </a:t>
            </a:r>
            <a:r>
              <a:rPr lang="ru-RU" altLang="ru-RU" dirty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доставку любого блюда </a:t>
            </a:r>
            <a:r>
              <a:rPr lang="ru-RU" altLang="ru-RU" dirty="0" smtClean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altLang="ru-RU" dirty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свое </a:t>
            </a:r>
            <a:r>
              <a:rPr lang="ru-RU" altLang="ru-RU" dirty="0" smtClean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купе легко и просто вызвав официанта через проводника вагона. Возможно сделать предварительный заказ блюд, которые будут поданы на </a:t>
            </a:r>
            <a:r>
              <a:rPr lang="ru-RU" altLang="ru-RU" kern="900" dirty="0" smtClean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забронированный столик или в Ваше купе</a:t>
            </a:r>
            <a:r>
              <a:rPr lang="ru-RU" altLang="ru-RU" dirty="0" smtClean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altLang="ru-RU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altLang="ru-RU" sz="1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 descr="Y:\Поезд\Вагон-ресторан\IMG_969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18" y="4218752"/>
            <a:ext cx="2120984" cy="172847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8" name="Рисунок 7" descr="Y:\Поезд\Вагон-ресторан\IMG_974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29" y="4234448"/>
            <a:ext cx="2232248" cy="16970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0" name="Рисунок 9" descr="C:\Users\kiryachekia\Desktop\про банеры\тортик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602" y="4215983"/>
            <a:ext cx="2271504" cy="17312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Рисунок 10" descr="C:\Users\kiryachekia\Desktop\про банеры\десерт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677" y="4218752"/>
            <a:ext cx="2220323" cy="17284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211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6"/>
    </mc:Choice>
    <mc:Fallback xmlns="">
      <p:transition spd="slow" advTm="6000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0330"/>
            <a:ext cx="5272824" cy="1007266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598" y="4440583"/>
            <a:ext cx="1728192" cy="22980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657" y="4461873"/>
            <a:ext cx="1728192" cy="22980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81306"/>
            <a:ext cx="1728192" cy="2279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407" y="1913568"/>
            <a:ext cx="1714854" cy="22646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3708"/>
            <a:ext cx="1702980" cy="22794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07" y="1879568"/>
            <a:ext cx="1728192" cy="2264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07" y="1402101"/>
            <a:ext cx="3443046" cy="4774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899" y="1891136"/>
            <a:ext cx="1714854" cy="2264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98433"/>
            <a:ext cx="1702980" cy="2151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579" y="1731472"/>
            <a:ext cx="1714854" cy="223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60266"/>
            <a:ext cx="1740417" cy="221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310" y="4240833"/>
            <a:ext cx="1728192" cy="221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598" y="4247751"/>
            <a:ext cx="1728192" cy="185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6" y="1177828"/>
            <a:ext cx="388260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 smtClean="0">
                <a:latin typeface="Port-Arthur" pitchFamily="2" charset="-52"/>
                <a:ea typeface="Tahoma" panose="020B0604030504040204" pitchFamily="34" charset="0"/>
                <a:cs typeface="Tahoma" panose="020B0604030504040204" pitchFamily="34" charset="0"/>
              </a:rPr>
              <a:t>Гарантированные завтраки</a:t>
            </a:r>
            <a:endParaRPr lang="ru-RU" altLang="ru-RU" sz="2800" b="1" dirty="0">
              <a:latin typeface="Port-Arthur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60266"/>
            <a:ext cx="1440160" cy="2474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06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6"/>
    </mc:Choice>
    <mc:Fallback xmlns="">
      <p:transition spd="slow" advTm="6000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243" y="260648"/>
            <a:ext cx="5481234" cy="10470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79912" y="1533747"/>
            <a:ext cx="1252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800" b="1" dirty="0" smtClean="0">
                <a:latin typeface="Port-Arthur" pitchFamily="2" charset="-52"/>
                <a:ea typeface="Tahoma" panose="020B0604030504040204" pitchFamily="34" charset="0"/>
                <a:cs typeface="Tahoma" panose="020B0604030504040204" pitchFamily="34" charset="0"/>
              </a:rPr>
              <a:t>Трансфер</a:t>
            </a:r>
            <a:endParaRPr lang="ru-RU" altLang="ru-RU" sz="2800" b="1" dirty="0">
              <a:latin typeface="Port-Arthur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34315" y="1988840"/>
            <a:ext cx="966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400" b="1" dirty="0" smtClean="0"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МОСКВА</a:t>
            </a:r>
            <a:endParaRPr lang="ru-RU" altLang="ru-RU" sz="2400" b="1" dirty="0">
              <a:latin typeface="PF Din Text Comp Pro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83720" y="1916832"/>
            <a:ext cx="1895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400" b="1" dirty="0" smtClean="0"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САНКТ-ПЕТЕРБУРГ</a:t>
            </a:r>
            <a:endParaRPr lang="ru-RU" altLang="ru-RU" sz="2400" b="1" dirty="0">
              <a:latin typeface="PF Din Text Comp Pro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2" name="Picture 4" descr="http://taxi068.ru/images/photos/12/12xbaob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59073"/>
            <a:ext cx="3765874" cy="251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axi068.ru/images/photos/5/5x3sbo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75838"/>
            <a:ext cx="2543926" cy="169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taxi068.ru/images/photos/6/6xb99r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65894"/>
            <a:ext cx="2423440" cy="169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blog-fiesta.com/uploads/slider_image/image/19913/v800_-yRdjAdTxA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57980"/>
            <a:ext cx="3700473" cy="249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42422"/>
            <a:ext cx="3700473" cy="21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2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83"/>
    </mc:Choice>
    <mc:Fallback xmlns="">
      <p:transition spd="slow" advTm="8128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45407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682999" y="1583797"/>
            <a:ext cx="56589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rt-Arthur" pitchFamily="2" charset="-52"/>
                <a:ea typeface="Tahoma" pitchFamily="34" charset="0"/>
                <a:cs typeface="Tahoma" pitchFamily="34" charset="0"/>
              </a:rPr>
              <a:t>Проезд детей в поезде № 53/54 "Гранд Экспресс"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rt-Arthur" pitchFamily="2" charset="-52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251" y="279756"/>
            <a:ext cx="5760640" cy="1100454"/>
          </a:xfrm>
          <a:prstGeom prst="rect">
            <a:avLst/>
          </a:prstGeom>
        </p:spPr>
      </p:pic>
      <p:pic>
        <p:nvPicPr>
          <p:cNvPr id="3074" name="Picture 2" descr="http://www.pups71.ru/assets/images/goods/1209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1" y="2359679"/>
            <a:ext cx="3754388" cy="30110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2307072"/>
            <a:ext cx="4435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В купейных вагонах</a:t>
            </a:r>
            <a:r>
              <a:rPr lang="en-US" sz="1600" dirty="0" smtClean="0"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1600" dirty="0" smtClean="0"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от 0-5 лет – бесплатно</a:t>
            </a:r>
          </a:p>
          <a:p>
            <a:r>
              <a:rPr lang="ru-RU" sz="1600" dirty="0"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от 5-10 – по детскому тарифу</a:t>
            </a:r>
            <a:r>
              <a:rPr lang="ru-RU" sz="1600" dirty="0" smtClean="0">
                <a:latin typeface="PF Din Text Comp Pro" pitchFamily="2" charset="0"/>
              </a:rPr>
              <a:t> </a:t>
            </a:r>
            <a:endParaRPr lang="ru-RU" sz="1600" dirty="0">
              <a:latin typeface="PF Din Text Comp Pr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82840" y="2777021"/>
            <a:ext cx="4435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В вагонах 1 класса</a:t>
            </a:r>
            <a:r>
              <a:rPr lang="en-US" sz="1600" dirty="0" smtClean="0"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1600" dirty="0" smtClean="0"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от 0-5 лет – бесплатно</a:t>
            </a:r>
          </a:p>
          <a:p>
            <a:r>
              <a:rPr lang="ru-RU" sz="1600" dirty="0"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от 5-14 – по детскому тарифу</a:t>
            </a:r>
            <a:r>
              <a:rPr lang="ru-RU" sz="1600" dirty="0" smtClean="0">
                <a:latin typeface="PF Din Text Comp Pro" pitchFamily="2" charset="0"/>
              </a:rPr>
              <a:t> </a:t>
            </a:r>
            <a:endParaRPr lang="ru-RU" sz="1600" dirty="0">
              <a:latin typeface="PF Din Text Comp Pr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9116" y="3330054"/>
            <a:ext cx="4435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В вагонах Гранд и Премиум</a:t>
            </a:r>
            <a:r>
              <a:rPr lang="en-US" sz="1600" dirty="0" smtClean="0"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1600" dirty="0" smtClean="0"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от 0-10 лет – бесплатно</a:t>
            </a:r>
          </a:p>
          <a:p>
            <a:r>
              <a:rPr lang="ru-RU" sz="1600" dirty="0"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от 10-18 – по детскому тарифу</a:t>
            </a:r>
            <a:r>
              <a:rPr lang="ru-RU" sz="1600" dirty="0" smtClean="0">
                <a:latin typeface="PF Din Text Comp Pro" pitchFamily="2" charset="0"/>
              </a:rPr>
              <a:t> </a:t>
            </a:r>
            <a:endParaRPr lang="ru-RU" sz="1600" dirty="0">
              <a:latin typeface="PF Din Text Comp Pro" pitchFamily="2" charset="0"/>
            </a:endParaRPr>
          </a:p>
        </p:txBody>
      </p:sp>
      <p:pic>
        <p:nvPicPr>
          <p:cNvPr id="3076" name="Picture 4" descr="http://www.myfreewallpapershub.com/wp-content/uploads/2014/06/funny-ki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385" y="4006941"/>
            <a:ext cx="4280486" cy="26753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24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7"/>
    </mc:Choice>
    <mc:Fallback xmlns="">
      <p:transition spd="slow" advTm="5377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1" y="2762611"/>
            <a:ext cx="585897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PF Din Text Comp Pro" pitchFamily="2" charset="0"/>
              </a:rPr>
              <a:t>Билеты на поезд № 54/53 «ГРАНД ЭКСПРЕСС» можно приобрести в любой железнодорожной кассе, а электронные билеты через любой билетный интернет-сервис </a:t>
            </a:r>
            <a:r>
              <a:rPr lang="en-US" sz="2000" dirty="0" smtClean="0">
                <a:latin typeface="PF Din Text Comp Pro" pitchFamily="2" charset="0"/>
              </a:rPr>
              <a:t>b2b </a:t>
            </a:r>
            <a:r>
              <a:rPr lang="ru-RU" sz="2000" dirty="0" smtClean="0">
                <a:latin typeface="PF Din Text Comp Pro" pitchFamily="2" charset="0"/>
              </a:rPr>
              <a:t>или </a:t>
            </a:r>
            <a:r>
              <a:rPr lang="en-US" sz="2000" dirty="0" smtClean="0">
                <a:latin typeface="PF Din Text Comp Pro" pitchFamily="2" charset="0"/>
              </a:rPr>
              <a:t>b2c</a:t>
            </a:r>
            <a:r>
              <a:rPr lang="ru-RU" sz="2000" dirty="0" smtClean="0">
                <a:latin typeface="PF Din Text Comp Pro" pitchFamily="2" charset="0"/>
              </a:rPr>
              <a:t>.</a:t>
            </a:r>
          </a:p>
          <a:p>
            <a:pPr algn="just"/>
            <a:r>
              <a:rPr lang="ru-RU" sz="2000" dirty="0" smtClean="0">
                <a:latin typeface="PF Din Text Comp Pro" pitchFamily="2" charset="0"/>
              </a:rPr>
              <a:t>Если Ваш объем билетов превышает 50 билетов в год, то наиболее выгодным решением будет заключить </a:t>
            </a:r>
            <a:r>
              <a:rPr lang="ru-RU" sz="2000" dirty="0">
                <a:latin typeface="PF Din Text Comp Pro" pitchFamily="2" charset="0"/>
              </a:rPr>
              <a:t>прямой договор с компанией </a:t>
            </a:r>
            <a:r>
              <a:rPr lang="ru-RU" sz="2000" dirty="0" smtClean="0">
                <a:latin typeface="PF Din Text Comp Pro" pitchFamily="2" charset="0"/>
              </a:rPr>
              <a:t>ЗАО ТК «Гранд </a:t>
            </a:r>
            <a:r>
              <a:rPr lang="ru-RU" sz="2000" dirty="0">
                <a:latin typeface="PF Din Text Comp Pro" pitchFamily="2" charset="0"/>
              </a:rPr>
              <a:t>Сервис Экспресс</a:t>
            </a:r>
            <a:r>
              <a:rPr lang="ru-RU" sz="2000" dirty="0" smtClean="0">
                <a:latin typeface="PF Din Text Comp Pro" pitchFamily="2" charset="0"/>
              </a:rPr>
              <a:t>» и получать скидки до 20% от стоимости билетов! </a:t>
            </a:r>
          </a:p>
          <a:p>
            <a:pPr algn="just"/>
            <a:endParaRPr lang="ru-RU" sz="2000" dirty="0">
              <a:latin typeface="PF Din Text Comp Pro" pitchFamily="2" charset="0"/>
            </a:endParaRPr>
          </a:p>
          <a:p>
            <a:pPr algn="just"/>
            <a:r>
              <a:rPr lang="ru-RU" sz="2000" dirty="0" smtClean="0">
                <a:latin typeface="PF Din Text Comp Pro" pitchFamily="2" charset="0"/>
              </a:rPr>
              <a:t>Пользуйтесь и предоставляйте Вашим клиентам комфорт на высшем уровне!</a:t>
            </a:r>
            <a:endParaRPr lang="ru-RU" dirty="0" smtClean="0">
              <a:latin typeface="PF Din Text Comp Pro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8934"/>
            <a:ext cx="5904656" cy="1127965"/>
          </a:xfrm>
          <a:prstGeom prst="rect">
            <a:avLst/>
          </a:prstGeom>
        </p:spPr>
      </p:pic>
      <p:pic>
        <p:nvPicPr>
          <p:cNvPr id="5122" name="Picture 2" descr="http://www.skyservis.org/images/vokzal/vokzal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0" y="2867561"/>
            <a:ext cx="2880320" cy="14641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956" y="1547529"/>
            <a:ext cx="83647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Port-Arthur" pitchFamily="2" charset="-52"/>
                <a:ea typeface="Tahoma" panose="020B0604030504040204" pitchFamily="34" charset="0"/>
                <a:cs typeface="Tahoma" panose="020B0604030504040204" pitchFamily="34" charset="0"/>
              </a:rPr>
              <a:t>Насколько выгодно агенту продавать билеты на частный поезд 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  <a:latin typeface="Port-Arthur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Port-Arthur" pitchFamily="2" charset="-52"/>
                <a:ea typeface="Tahoma" panose="020B0604030504040204" pitchFamily="34" charset="0"/>
                <a:cs typeface="Tahoma" panose="020B0604030504040204" pitchFamily="34" charset="0"/>
              </a:rPr>
              <a:t>Москва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Port-Arthur" pitchFamily="2" charset="-52"/>
                <a:ea typeface="Tahoma" panose="020B0604030504040204" pitchFamily="34" charset="0"/>
                <a:cs typeface="Tahoma" panose="020B0604030504040204" pitchFamily="34" charset="0"/>
              </a:rPr>
              <a:t>– Санкт-Петербург – Москва?</a:t>
            </a:r>
          </a:p>
          <a:p>
            <a:endParaRPr lang="ru-RU" dirty="0"/>
          </a:p>
        </p:txBody>
      </p:sp>
      <p:pic>
        <p:nvPicPr>
          <p:cNvPr id="7" name="Picture 2" descr="http://teknoblog.ru/wp-content/uploads/2014/06/bisinece-Biznece-Finance-Ruk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7" y="4509120"/>
            <a:ext cx="2880320" cy="14641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15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47"/>
    </mc:Choice>
    <mc:Fallback xmlns="">
      <p:transition spd="slow" advTm="4054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015" y="188640"/>
            <a:ext cx="5760640" cy="11004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4917" y="1340768"/>
            <a:ext cx="7992889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2800" b="1" kern="900" dirty="0" smtClean="0">
                <a:latin typeface="Port-Arthur" pitchFamily="2" charset="-52"/>
                <a:ea typeface="Tahoma" panose="020B0604030504040204" pitchFamily="34" charset="0"/>
                <a:cs typeface="Tahoma" panose="020B0604030504040204" pitchFamily="34" charset="0"/>
              </a:rPr>
              <a:t>ТУРОПЕРАТОРСКАЯ </a:t>
            </a:r>
            <a:r>
              <a:rPr lang="ru-RU" sz="2800" b="1" kern="900" dirty="0">
                <a:latin typeface="Port-Arthur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СХЕМА СОТРУДНИЧЕСТВА</a:t>
            </a:r>
          </a:p>
          <a:p>
            <a:pPr algn="ctr">
              <a:spcBef>
                <a:spcPct val="0"/>
              </a:spcBef>
              <a:defRPr/>
            </a:pPr>
            <a:endParaRPr lang="ru-RU" sz="500" b="1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600" b="1" kern="9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Фиксированные </a:t>
            </a:r>
            <a:r>
              <a:rPr lang="ru-RU" sz="1600" b="1" kern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цены на весь </a:t>
            </a:r>
            <a:r>
              <a:rPr lang="ru-RU" sz="1600" b="1" kern="9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Скидки </a:t>
            </a:r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суммарный объем </a:t>
            </a:r>
            <a:r>
              <a:rPr lang="ru-RU" sz="1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продаж</a:t>
            </a:r>
            <a:endParaRPr lang="ru-RU" sz="1600" b="1" kern="9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ru-RU" sz="2800" b="1" kern="9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800" b="1" kern="9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Скидки по дням </a:t>
            </a:r>
            <a:r>
              <a:rPr lang="ru-RU" sz="1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недели</a:t>
            </a:r>
          </a:p>
          <a:p>
            <a:pPr>
              <a:spcBef>
                <a:spcPct val="0"/>
              </a:spcBef>
              <a:defRPr/>
            </a:pPr>
            <a:endParaRPr lang="ru-RU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ru-RU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Групповые скидки</a:t>
            </a:r>
          </a:p>
          <a:p>
            <a:pPr>
              <a:spcBef>
                <a:spcPct val="0"/>
              </a:spcBef>
              <a:defRPr/>
            </a:pPr>
            <a:endParaRPr lang="ru-RU" sz="16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ru-RU" sz="16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ru-RU" sz="32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Индивидуальные условия для </a:t>
            </a:r>
            <a:r>
              <a:rPr lang="ru-RU" sz="16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блочников</a:t>
            </a:r>
            <a:r>
              <a:rPr lang="ru-RU" sz="1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(мягкие/жесткие блоки) </a:t>
            </a:r>
            <a:endParaRPr lang="ru-RU" sz="1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lang="ru-RU" sz="1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ьготные </a:t>
            </a:r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билеты под совместные ознакомительные </a:t>
            </a:r>
            <a:r>
              <a:rPr lang="ru-RU" sz="1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туры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039859"/>
              </p:ext>
            </p:extLst>
          </p:nvPr>
        </p:nvGraphicFramePr>
        <p:xfrm>
          <a:off x="1475656" y="4797152"/>
          <a:ext cx="5400601" cy="750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9094"/>
                <a:gridCol w="1137613"/>
                <a:gridCol w="1296947"/>
                <a:gridCol w="1296947"/>
              </a:tblGrid>
              <a:tr h="21602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1У, 1Б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1Л, 1Е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2Э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10 мест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5%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20 мест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3%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B3"/>
                    </a:solidFill>
                  </a:tcPr>
                </a:tc>
              </a:tr>
              <a:tr h="259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18 мест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10%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36 мест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5%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360970"/>
              </p:ext>
            </p:extLst>
          </p:nvPr>
        </p:nvGraphicFramePr>
        <p:xfrm>
          <a:off x="1429118" y="3717032"/>
          <a:ext cx="6383242" cy="657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0289"/>
                <a:gridCol w="1845757"/>
                <a:gridCol w="2307196"/>
              </a:tblGrid>
              <a:tr h="3427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53/54 -  СУББОТЫ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53 - ПЯТНИЦЫ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54 - </a:t>
                      </a: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ПОНЕДЕЛЬНИКИ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B3"/>
                    </a:solidFill>
                  </a:tcPr>
                </a:tc>
              </a:tr>
              <a:tr h="2699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5,00%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2,00%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2,00%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107111"/>
              </p:ext>
            </p:extLst>
          </p:nvPr>
        </p:nvGraphicFramePr>
        <p:xfrm>
          <a:off x="673034" y="2708920"/>
          <a:ext cx="7704856" cy="595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51172"/>
                <a:gridCol w="3953684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 2 - </a:t>
                      </a:r>
                      <a:r>
                        <a:rPr lang="ru-RU" sz="1300" b="1" kern="12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350 билетов или</a:t>
                      </a:r>
                      <a:r>
                        <a:rPr lang="ru-RU" sz="1300" b="1" kern="1200" baseline="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300" b="1" kern="12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млн </a:t>
                      </a:r>
                      <a:r>
                        <a:rPr lang="ru-RU" sz="1300" b="1" kern="1200" dirty="0" err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руб</a:t>
                      </a:r>
                      <a:r>
                        <a:rPr lang="ru-RU" sz="1300" b="1" kern="12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/год</a:t>
                      </a:r>
                      <a:endParaRPr lang="ru-RU" sz="1300" b="1" kern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 1 - 1000 </a:t>
                      </a:r>
                      <a:r>
                        <a:rPr lang="ru-RU" sz="1300" b="1" kern="12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билетов или 6 млн </a:t>
                      </a:r>
                      <a:r>
                        <a:rPr lang="ru-RU" sz="1300" b="1" kern="1200" dirty="0" err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руб</a:t>
                      </a:r>
                      <a:r>
                        <a:rPr lang="ru-RU" sz="1300" b="1" kern="12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/год</a:t>
                      </a:r>
                      <a:endParaRPr lang="ru-RU" sz="1300" b="1" kern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B3"/>
                    </a:solidFill>
                  </a:tcPr>
                </a:tc>
              </a:tr>
              <a:tr h="184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2,00</a:t>
                      </a:r>
                      <a:r>
                        <a:rPr lang="ru-RU" sz="1300" b="1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5,00</a:t>
                      </a:r>
                      <a:r>
                        <a:rPr lang="ru-RU" sz="1300" b="1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B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80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23"/>
    </mc:Choice>
    <mc:Fallback xmlns="">
      <p:transition spd="slow" advTm="3982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142" y="208028"/>
            <a:ext cx="5760640" cy="11004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21" y="1124744"/>
            <a:ext cx="8352928" cy="599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endParaRPr lang="ru-RU" sz="11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2800" b="1" kern="900" dirty="0" smtClean="0">
                <a:latin typeface="Port-Arthur" pitchFamily="2" charset="-52"/>
                <a:ea typeface="Tahoma" panose="020B0604030504040204" pitchFamily="34" charset="0"/>
                <a:cs typeface="Tahoma" panose="020B0604030504040204" pitchFamily="34" charset="0"/>
              </a:rPr>
              <a:t>АГЕНТСКАЯ СХЕМА СОТРУДНИЧЕСТВА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Коммерческое </a:t>
            </a:r>
            <a:r>
              <a:rPr lang="ru-RU" sz="2000" b="1" dirty="0"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предложение для всех партнеров – ТО и </a:t>
            </a:r>
            <a:r>
              <a:rPr lang="ru-RU" sz="2000" b="1" dirty="0" smtClean="0"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ТА</a:t>
            </a:r>
            <a:endParaRPr lang="ru-RU" sz="2000" b="1" kern="900" dirty="0" smtClean="0">
              <a:latin typeface="PF Din Text Comp Pro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600" b="1" kern="9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Цены </a:t>
            </a:r>
            <a:r>
              <a:rPr lang="ru-RU" sz="1600" b="1" kern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45 </a:t>
            </a:r>
            <a:r>
              <a:rPr lang="ru-RU" sz="1600" b="1" kern="9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дней из АСУ Экспресс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600" b="1" kern="9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Повышенное комиссионное вознаграждение за объем продаж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ru-RU" sz="1600" b="1" kern="9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endParaRPr lang="ru-RU" b="1" kern="9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endParaRPr lang="ru-RU" sz="1100" b="1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kern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Полная оплата билетов не позднее 10 дней до даты отправления и в течении 2-х рабочих дней в случае бронирования менее чем за 12 дней до отправления</a:t>
            </a:r>
            <a:r>
              <a:rPr lang="ru-RU" sz="1600" b="1" kern="9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600" b="1" kern="9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kern="9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Групповые скидки</a:t>
            </a:r>
            <a:r>
              <a:rPr lang="en-US" sz="1600" b="1" kern="9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1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b="1" kern="9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b="1" kern="9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b="1" kern="9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Премиальные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билеты, бесплатные ознакомительные туры лидерам продаж за выполнение планов.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kern="9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453898"/>
              </p:ext>
            </p:extLst>
          </p:nvPr>
        </p:nvGraphicFramePr>
        <p:xfrm>
          <a:off x="304821" y="2996952"/>
          <a:ext cx="8568951" cy="8757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4909"/>
                <a:gridCol w="2999133"/>
                <a:gridCol w="2784909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 3 - 50 </a:t>
                      </a: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билетов или 0,3 млн </a:t>
                      </a:r>
                      <a:r>
                        <a:rPr lang="ru-RU" sz="1400" b="1" kern="1200" dirty="0" err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руб</a:t>
                      </a: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/год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 2 - </a:t>
                      </a: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 билетов или 1,5 млн </a:t>
                      </a:r>
                      <a:r>
                        <a:rPr lang="ru-RU" sz="1400" b="1" kern="1200" dirty="0" err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руб</a:t>
                      </a: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/год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 1 - </a:t>
                      </a: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 билетов или 3 млн </a:t>
                      </a:r>
                      <a:r>
                        <a:rPr lang="ru-RU" sz="1400" b="1" kern="1200" dirty="0" err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руб</a:t>
                      </a: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/год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B3"/>
                    </a:solidFill>
                  </a:tcPr>
                </a:tc>
              </a:tr>
              <a:tr h="243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,00%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,00%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,00%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447448"/>
              </p:ext>
            </p:extLst>
          </p:nvPr>
        </p:nvGraphicFramePr>
        <p:xfrm>
          <a:off x="1825161" y="5157192"/>
          <a:ext cx="5400601" cy="788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9094"/>
                <a:gridCol w="1137613"/>
                <a:gridCol w="1296947"/>
                <a:gridCol w="1296947"/>
              </a:tblGrid>
              <a:tr h="21602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1У, 1Б</a:t>
                      </a:r>
                      <a:r>
                        <a:rPr lang="ru-RU" sz="15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1Л, 1Е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2Э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10 мест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20 мест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B3"/>
                    </a:solidFill>
                  </a:tcPr>
                </a:tc>
              </a:tr>
              <a:tr h="259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18 мест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36 мест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B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25"/>
    </mc:Choice>
    <mc:Fallback xmlns="">
      <p:transition spd="slow" advTm="40825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72" y="260648"/>
            <a:ext cx="5760640" cy="11004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9864" y="1567245"/>
            <a:ext cx="74806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Port-Arthur" pitchFamily="2" charset="-52"/>
                <a:ea typeface="Tahoma" pitchFamily="34" charset="0"/>
                <a:cs typeface="Tahoma" pitchFamily="34" charset="0"/>
              </a:rPr>
              <a:t>Заказ билетов и </a:t>
            </a:r>
            <a:r>
              <a:rPr lang="ru-RU" sz="2800" b="1" dirty="0" smtClean="0">
                <a:latin typeface="Port-Arthur" pitchFamily="2" charset="-52"/>
                <a:ea typeface="Tahoma" pitchFamily="34" charset="0"/>
                <a:cs typeface="Tahoma" pitchFamily="34" charset="0"/>
              </a:rPr>
              <a:t>посадка на поезд</a:t>
            </a:r>
          </a:p>
        </p:txBody>
      </p:sp>
      <p:pic>
        <p:nvPicPr>
          <p:cNvPr id="2050" name="Picture 2" descr="http://pgk-electro.ru/images/ema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90465"/>
            <a:ext cx="1378089" cy="137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2204864"/>
            <a:ext cx="75451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F Din Text Comp Pro" pitchFamily="2" charset="0"/>
                <a:ea typeface="Tahoma" pitchFamily="34" charset="0"/>
                <a:cs typeface="Tahoma" pitchFamily="34" charset="0"/>
              </a:rPr>
              <a:t>Для заказа билетов необходимо </a:t>
            </a:r>
            <a:r>
              <a:rPr lang="ru-RU" dirty="0" smtClean="0">
                <a:latin typeface="PF Din Text Comp Pro" pitchFamily="2" charset="0"/>
                <a:ea typeface="Tahoma" pitchFamily="34" charset="0"/>
                <a:cs typeface="Tahoma" pitchFamily="34" charset="0"/>
              </a:rPr>
              <a:t>заключить договор. После чего заполнить </a:t>
            </a:r>
            <a:r>
              <a:rPr lang="ru-RU" dirty="0">
                <a:latin typeface="PF Din Text Comp Pro" pitchFamily="2" charset="0"/>
                <a:ea typeface="Tahoma" pitchFamily="34" charset="0"/>
                <a:cs typeface="Tahoma" pitchFamily="34" charset="0"/>
              </a:rPr>
              <a:t>бланк заявки из </a:t>
            </a:r>
            <a:r>
              <a:rPr lang="ru-RU" dirty="0" smtClean="0">
                <a:latin typeface="PF Din Text Comp Pro" pitchFamily="2" charset="0"/>
                <a:ea typeface="Tahoma" pitchFamily="34" charset="0"/>
                <a:cs typeface="Tahoma" pitchFamily="34" charset="0"/>
              </a:rPr>
              <a:t>договора и </a:t>
            </a:r>
            <a:r>
              <a:rPr lang="ru-RU" dirty="0">
                <a:latin typeface="PF Din Text Comp Pro" pitchFamily="2" charset="0"/>
                <a:ea typeface="Tahoma" pitchFamily="34" charset="0"/>
                <a:cs typeface="Tahoma" pitchFamily="34" charset="0"/>
              </a:rPr>
              <a:t>отправить на электронный адрес </a:t>
            </a:r>
            <a:r>
              <a:rPr lang="en-US" dirty="0" err="1"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bilet</a:t>
            </a:r>
            <a:r>
              <a:rPr lang="ru-RU" dirty="0"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en-US" dirty="0" err="1"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grandexpress</a:t>
            </a:r>
            <a:r>
              <a:rPr lang="ru-RU" dirty="0" smtClean="0"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dirty="0" err="1" smtClean="0"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ru</a:t>
            </a:r>
            <a:r>
              <a:rPr lang="ru-RU" dirty="0" smtClean="0"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. Либо завести заявку через Ваш</a:t>
            </a:r>
            <a:r>
              <a:rPr lang="en-US" dirty="0" smtClean="0"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личный кабинет на сайте </a:t>
            </a:r>
            <a:r>
              <a:rPr lang="en-US" dirty="0" smtClean="0"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grandexpress.ru.</a:t>
            </a:r>
            <a:r>
              <a:rPr lang="ru-RU" dirty="0" smtClean="0">
                <a:latin typeface="PF Din Text Comp Pr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dirty="0">
                <a:latin typeface="PF Din Text Comp Pro" pitchFamily="2" charset="0"/>
                <a:ea typeface="Tahoma" pitchFamily="34" charset="0"/>
                <a:cs typeface="Tahoma" pitchFamily="34" charset="0"/>
              </a:rPr>
              <a:t>В</a:t>
            </a:r>
            <a:r>
              <a:rPr lang="ru-RU" dirty="0" smtClean="0">
                <a:latin typeface="PF Din Text Comp Pr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>
                <a:latin typeface="PF Din Text Comp Pro" pitchFamily="2" charset="0"/>
                <a:ea typeface="Tahoma" pitchFamily="34" charset="0"/>
                <a:cs typeface="Tahoma" pitchFamily="34" charset="0"/>
              </a:rPr>
              <a:t>течении рабочего дня ваша заявка будет подтверждена, с указанием  предоставляемой скидки и стоимости к оплате. </a:t>
            </a:r>
          </a:p>
          <a:p>
            <a:endParaRPr lang="ru-RU" dirty="0">
              <a:latin typeface="PF Din Text Comp Pr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5812" y="3573016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F Din Text Comp Pro" pitchFamily="2" charset="0"/>
                <a:ea typeface="Tahoma" pitchFamily="34" charset="0"/>
                <a:cs typeface="Tahoma" pitchFamily="34" charset="0"/>
              </a:rPr>
              <a:t>Далее вам будет </a:t>
            </a:r>
            <a:r>
              <a:rPr lang="ru-RU" dirty="0" smtClean="0">
                <a:latin typeface="PF Din Text Comp Pro" pitchFamily="2" charset="0"/>
                <a:ea typeface="Tahoma" pitchFamily="34" charset="0"/>
                <a:cs typeface="Tahoma" pitchFamily="34" charset="0"/>
              </a:rPr>
              <a:t>выставлен </a:t>
            </a:r>
            <a:r>
              <a:rPr lang="ru-RU" dirty="0">
                <a:latin typeface="PF Din Text Comp Pro" pitchFamily="2" charset="0"/>
                <a:ea typeface="Tahoma" pitchFamily="34" charset="0"/>
                <a:cs typeface="Tahoma" pitchFamily="34" charset="0"/>
              </a:rPr>
              <a:t>счет, после оплаты которого вы получите посадочный купон со всеми необходимыми данными для поездки. </a:t>
            </a:r>
            <a:r>
              <a:rPr lang="ru-RU" dirty="0" smtClean="0">
                <a:latin typeface="PF Din Text Comp Pro" pitchFamily="2" charset="0"/>
                <a:ea typeface="Tahoma" pitchFamily="34" charset="0"/>
                <a:cs typeface="Tahoma" pitchFamily="34" charset="0"/>
              </a:rPr>
              <a:t>Подтверждение заявок, выставление счетов и печать посадочных купонов производится в режиме онлайн через Ваш личный кабинет на сайте </a:t>
            </a:r>
            <a:r>
              <a:rPr lang="en-US" dirty="0" smtClean="0">
                <a:latin typeface="PF Din Text Comp Pro" pitchFamily="2" charset="0"/>
                <a:ea typeface="Tahoma" pitchFamily="34" charset="0"/>
                <a:cs typeface="Tahoma" pitchFamily="34" charset="0"/>
              </a:rPr>
              <a:t>grandexpress.ru.</a:t>
            </a:r>
            <a:r>
              <a:rPr lang="ru-RU" dirty="0" smtClean="0">
                <a:latin typeface="PF Din Text Comp Pro" pitchFamily="2" charset="0"/>
                <a:ea typeface="Tahoma" pitchFamily="34" charset="0"/>
                <a:cs typeface="Tahoma" pitchFamily="34" charset="0"/>
              </a:rPr>
              <a:t> Для </a:t>
            </a:r>
            <a:r>
              <a:rPr lang="ru-RU" dirty="0">
                <a:latin typeface="PF Din Text Comp Pro" pitchFamily="2" charset="0"/>
                <a:ea typeface="Tahoma" pitchFamily="34" charset="0"/>
                <a:cs typeface="Tahoma" pitchFamily="34" charset="0"/>
              </a:rPr>
              <a:t>посадки на поезд достаточно распечатать и предъявить его проводнику вагона.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88250" y="5157192"/>
            <a:ext cx="7175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F Din Text Comp Pro" pitchFamily="2" charset="0"/>
                <a:ea typeface="Tahoma" pitchFamily="34" charset="0"/>
                <a:cs typeface="Tahoma" pitchFamily="34" charset="0"/>
              </a:rPr>
              <a:t>Оригиналы билетов (бланки строгой отчетности ЗАО ТК «Гранд Сервис Экспресс») предоставит проводник вагона старшему группы или </a:t>
            </a:r>
            <a:r>
              <a:rPr lang="ru-RU" dirty="0" err="1">
                <a:latin typeface="PF Din Text Comp Pro" pitchFamily="2" charset="0"/>
                <a:ea typeface="Tahoma" pitchFamily="34" charset="0"/>
                <a:cs typeface="Tahoma" pitchFamily="34" charset="0"/>
              </a:rPr>
              <a:t>турлидеру</a:t>
            </a:r>
            <a:r>
              <a:rPr lang="ru-RU" dirty="0">
                <a:latin typeface="PF Din Text Comp Pro" pitchFamily="2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2054" name="Picture 6" descr="http://infostart.ru/upload/iblock/7d0/extBi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2" y="3699612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6.stc.all.kpcdn.net/share/i/4/957605/norm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4" y="5157192"/>
            <a:ext cx="1210790" cy="7338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87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76"/>
    </mc:Choice>
    <mc:Fallback xmlns="">
      <p:transition spd="slow" advTm="3827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282153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latin typeface="Port-Arthur" pitchFamily="2" charset="-52"/>
                <a:ea typeface="Tahoma" panose="020B0604030504040204" pitchFamily="34" charset="0"/>
                <a:cs typeface="Tahoma" panose="020B0604030504040204" pitchFamily="34" charset="0"/>
              </a:rPr>
              <a:t>О </a:t>
            </a:r>
            <a:r>
              <a:rPr lang="ru-RU" sz="2800" b="1" dirty="0">
                <a:latin typeface="Port-Arthur" pitchFamily="2" charset="-52"/>
                <a:ea typeface="Tahoma" panose="020B0604030504040204" pitchFamily="34" charset="0"/>
                <a:cs typeface="Tahoma" panose="020B0604030504040204" pitchFamily="34" charset="0"/>
              </a:rPr>
              <a:t>КОМПАНИИ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 smtClean="0"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ЗАО ТК «Гранд Сервис Экспресс»</a:t>
            </a:r>
            <a:endParaRPr lang="ru-RU" sz="1600" b="1" dirty="0">
              <a:latin typeface="PF Din Text Comp Pro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3769462" cy="72008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3500" dirty="0" smtClean="0">
                <a:latin typeface="PF Din Text Comp Pro" pitchFamily="2" charset="0"/>
                <a:cs typeface="Andalus" pitchFamily="18" charset="-78"/>
              </a:rPr>
              <a:t>ЗАО ТК "Гранд </a:t>
            </a:r>
            <a:r>
              <a:rPr lang="ru-RU" sz="3500" dirty="0" smtClean="0">
                <a:latin typeface="PF Din Text Comp Pro" pitchFamily="2" charset="0"/>
              </a:rPr>
              <a:t>Сервис </a:t>
            </a:r>
            <a:r>
              <a:rPr lang="ru-RU" sz="3500" dirty="0">
                <a:latin typeface="PF Din Text Comp Pro" pitchFamily="2" charset="0"/>
              </a:rPr>
              <a:t>Экспресс" </a:t>
            </a:r>
            <a:r>
              <a:rPr lang="ru-RU" sz="3500" dirty="0" smtClean="0">
                <a:latin typeface="PF Din Text Comp Pro" pitchFamily="2" charset="0"/>
              </a:rPr>
              <a:t>было образовано </a:t>
            </a:r>
            <a:r>
              <a:rPr lang="ru-RU" sz="3500" dirty="0">
                <a:latin typeface="PF Din Text Comp Pro" pitchFamily="2" charset="0"/>
              </a:rPr>
              <a:t>в 2002 году и </a:t>
            </a:r>
            <a:r>
              <a:rPr lang="ru-RU" sz="3500" dirty="0" smtClean="0">
                <a:latin typeface="PF Din Text Comp Pro" pitchFamily="2" charset="0"/>
              </a:rPr>
              <a:t>стало </a:t>
            </a:r>
            <a:r>
              <a:rPr lang="ru-RU" sz="3500" dirty="0">
                <a:latin typeface="PF Din Text Comp Pro" pitchFamily="2" charset="0"/>
              </a:rPr>
              <a:t>первой в РФ </a:t>
            </a:r>
            <a:r>
              <a:rPr lang="ru-RU" sz="3500" dirty="0" smtClean="0">
                <a:latin typeface="PF Din Text Comp Pro" pitchFamily="2" charset="0"/>
              </a:rPr>
              <a:t>частной транспортной </a:t>
            </a:r>
            <a:r>
              <a:rPr lang="ru-RU" sz="3500" dirty="0">
                <a:latin typeface="PF Din Text Comp Pro" pitchFamily="2" charset="0"/>
              </a:rPr>
              <a:t>компанией, получившей лицензию МПС России за №0001-ПП на право осуществления перевозок пассажиров железнодорожным транспортом. Компания </a:t>
            </a:r>
            <a:r>
              <a:rPr lang="ru-RU" sz="3500" dirty="0" smtClean="0">
                <a:latin typeface="PF Din Text Comp Pro" pitchFamily="2" charset="0"/>
              </a:rPr>
              <a:t>является многолетним партнером ОАО «РЖД» и осуществляет </a:t>
            </a:r>
            <a:r>
              <a:rPr lang="ru-RU" sz="3500" dirty="0">
                <a:latin typeface="PF Din Text Comp Pro" pitchFamily="2" charset="0"/>
              </a:rPr>
              <a:t>ежедневные регулярные рейсы по маршруту Москва – Санкт-Петербург – Москва на поезде №</a:t>
            </a:r>
            <a:r>
              <a:rPr lang="ru-RU" sz="3500" dirty="0" smtClean="0">
                <a:latin typeface="PF Din Text Comp Pro" pitchFamily="2" charset="0"/>
              </a:rPr>
              <a:t>54/53 «ГРАНД ЭКСПРЕСС» уровня «Де Люкс». В 2015 году у поезда юбилей – 10 лет! Все это время цены билетов на «ГРАНД ЭКСПРЕСС» остаются очень конкурентоспособными и соответствуют обычным фирменным поездам РЖД.</a:t>
            </a:r>
          </a:p>
          <a:p>
            <a:pPr marL="0" indent="0" algn="just">
              <a:buNone/>
            </a:pPr>
            <a:endParaRPr lang="ru-RU" sz="1900" dirty="0" smtClean="0">
              <a:latin typeface="PF Din Text Comp Pro" pitchFamily="2" charset="0"/>
            </a:endParaRPr>
          </a:p>
          <a:p>
            <a:pPr marL="0" indent="0" algn="just">
              <a:buNone/>
            </a:pPr>
            <a:r>
              <a:rPr lang="ru-RU" sz="3500" dirty="0" smtClean="0">
                <a:latin typeface="PF Din Text Comp Pro" pitchFamily="2" charset="0"/>
              </a:rPr>
              <a:t>Широкий </a:t>
            </a:r>
            <a:r>
              <a:rPr lang="ru-RU" sz="3500" dirty="0">
                <a:latin typeface="PF Din Text Comp Pro" pitchFamily="2" charset="0"/>
              </a:rPr>
              <a:t>выбор классов позволяет использовать наш поезд для проезда как </a:t>
            </a:r>
            <a:r>
              <a:rPr lang="ru-RU" sz="3500" dirty="0" smtClean="0">
                <a:latin typeface="PF Din Text Comp Pro" pitchFamily="2" charset="0"/>
              </a:rPr>
              <a:t>экономичных туристов и рядовых сотрудников, </a:t>
            </a:r>
            <a:r>
              <a:rPr lang="ru-RU" sz="3500" dirty="0">
                <a:latin typeface="PF Din Text Comp Pro" pitchFamily="2" charset="0"/>
              </a:rPr>
              <a:t>так и </a:t>
            </a:r>
            <a:r>
              <a:rPr lang="ru-RU" sz="3500" dirty="0" smtClean="0">
                <a:latin typeface="PF Din Text Comp Pro" pitchFamily="2" charset="0"/>
              </a:rPr>
              <a:t>для ВИП-клиентов и руководящего состава, привыкших к сервису </a:t>
            </a:r>
            <a:r>
              <a:rPr lang="ru-RU" sz="3500" dirty="0" err="1" smtClean="0">
                <a:latin typeface="PF Din Text Comp Pro" pitchFamily="2" charset="0"/>
              </a:rPr>
              <a:t>пятизвездных</a:t>
            </a:r>
            <a:r>
              <a:rPr lang="ru-RU" sz="3500" dirty="0" smtClean="0">
                <a:latin typeface="PF Din Text Comp Pro" pitchFamily="2" charset="0"/>
              </a:rPr>
              <a:t> отелей. </a:t>
            </a:r>
            <a:r>
              <a:rPr lang="ru-RU" sz="3500" dirty="0">
                <a:latin typeface="PF Din Text Comp Pro" pitchFamily="2" charset="0"/>
              </a:rPr>
              <a:t>Кроме того, по предварительному запросу, мы можем предоставить проезд в индивидуальных вагонах-салонах </a:t>
            </a:r>
            <a:r>
              <a:rPr lang="ru-RU" sz="3500" dirty="0" smtClean="0">
                <a:latin typeface="PF Din Text Comp Pro" pitchFamily="2" charset="0"/>
              </a:rPr>
              <a:t>или в прицепных вагонах СВ/Купе в </a:t>
            </a:r>
            <a:r>
              <a:rPr lang="ru-RU" sz="3500" dirty="0">
                <a:latin typeface="PF Din Text Comp Pro" pitchFamily="2" charset="0"/>
              </a:rPr>
              <a:t>составе нашего поезда. </a:t>
            </a:r>
            <a:endParaRPr lang="ru-RU" sz="3500" dirty="0" smtClean="0">
              <a:latin typeface="PF Din Text Comp Pro" pitchFamily="2" charset="0"/>
            </a:endParaRPr>
          </a:p>
          <a:p>
            <a:pPr marL="0" indent="0" algn="just">
              <a:buNone/>
            </a:pPr>
            <a:endParaRPr lang="ru-RU" sz="3400" dirty="0" smtClean="0">
              <a:latin typeface="PF Din Text Comp Pro" pitchFamily="2" charset="0"/>
            </a:endParaRPr>
          </a:p>
          <a:p>
            <a:pPr marL="0" indent="0" algn="just">
              <a:buNone/>
            </a:pPr>
            <a:r>
              <a:rPr lang="ru-RU" sz="3500" dirty="0" smtClean="0">
                <a:latin typeface="PF Din Text Comp Pro" pitchFamily="2" charset="0"/>
              </a:rPr>
              <a:t>В </a:t>
            </a:r>
            <a:r>
              <a:rPr lang="ru-RU" sz="3500" dirty="0">
                <a:latin typeface="PF Din Text Comp Pro" pitchFamily="2" charset="0"/>
              </a:rPr>
              <a:t>числе наших постоянных пассажиров: сотрудники Аппарата Совета Федерации, Аппарата Государственной Думы, а так же Администрации Президента РФ. Поездом совершают поездки многие известные артисты и успешные бизнесмены, люди которые ценят комфорт и безопасность превыше всего. Более подробную информацию о поезде "ГРАНД ЭКСПРЕСС" можно посмотреть на официальном сайте </a:t>
            </a:r>
            <a:r>
              <a:rPr lang="ru-RU" sz="3500" dirty="0">
                <a:latin typeface="PF Din Text Comp Pro" pitchFamily="2" charset="0"/>
                <a:hlinkClick r:id="rId3"/>
              </a:rPr>
              <a:t>www.grandexpress.ru</a:t>
            </a:r>
            <a:endParaRPr lang="ru-RU" sz="3500" dirty="0">
              <a:latin typeface="PF Din Text Comp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18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3"/>
    </mc:Choice>
    <mc:Fallback xmlns="">
      <p:transition spd="slow" advTm="1743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140" y="260648"/>
            <a:ext cx="5760640" cy="11004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29418" y="2000129"/>
            <a:ext cx="68995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600" kern="900" dirty="0" smtClean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Комиссионное вознаграждение и </a:t>
            </a:r>
            <a:r>
              <a:rPr lang="ru-RU" sz="1600" kern="900" dirty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скидки для </a:t>
            </a:r>
            <a:r>
              <a:rPr lang="ru-RU" sz="1600" kern="900" dirty="0" smtClean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каждого партнера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600" kern="900" dirty="0" smtClean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Бронирование </a:t>
            </a:r>
            <a:r>
              <a:rPr lang="ru-RU" sz="1600" kern="900" dirty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билетов без </a:t>
            </a:r>
            <a:r>
              <a:rPr lang="ru-RU" sz="1600" kern="900" dirty="0" smtClean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предварительного списка пассажиров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600" kern="900" dirty="0" smtClean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Специальные тарифы для детей до 18 лет</a:t>
            </a:r>
            <a:endParaRPr lang="ru-RU" sz="1600" kern="900" dirty="0">
              <a:solidFill>
                <a:srgbClr val="000000"/>
              </a:solidFill>
              <a:latin typeface="PF Din Text Comp Pro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600" kern="900" dirty="0" smtClean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Премиальные </a:t>
            </a:r>
            <a:r>
              <a:rPr lang="ru-RU" sz="1600" kern="900" dirty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билеты за выполнение </a:t>
            </a:r>
            <a:r>
              <a:rPr lang="ru-RU" sz="1600" kern="900" dirty="0" smtClean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планов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600" kern="900" dirty="0" smtClean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Рекламная </a:t>
            </a:r>
            <a:r>
              <a:rPr lang="ru-RU" sz="1600" kern="900" dirty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поддержка. Размещение информации о продукте (совместном с Гранд </a:t>
            </a:r>
            <a:r>
              <a:rPr lang="ru-RU" sz="1600" kern="900" dirty="0" smtClean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Экспресс), точках продаж и </a:t>
            </a:r>
            <a:r>
              <a:rPr lang="ru-RU" sz="1600" kern="900" dirty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контактов партнера на сайте </a:t>
            </a:r>
            <a:r>
              <a:rPr lang="en-US" sz="1600" kern="900" dirty="0" smtClean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www.grandexpress.ru</a:t>
            </a:r>
            <a:endParaRPr lang="ru-RU" sz="1600" kern="900" dirty="0" smtClean="0">
              <a:solidFill>
                <a:srgbClr val="000000"/>
              </a:solidFill>
              <a:latin typeface="PF Din Text Comp Pro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600" kern="900" dirty="0" smtClean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</a:t>
            </a:r>
            <a:r>
              <a:rPr lang="ru-RU" sz="1600" kern="900" dirty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для срочной связи с персональным менеджером в нерабочее </a:t>
            </a:r>
            <a:r>
              <a:rPr lang="ru-RU" sz="1600" kern="900" dirty="0" smtClean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время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7386" y="1577126"/>
            <a:ext cx="65527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Port-Arthur" pitchFamily="2" charset="-52"/>
                <a:ea typeface="Tahoma" panose="020B0604030504040204" pitchFamily="34" charset="0"/>
                <a:cs typeface="Tahoma" panose="020B0604030504040204" pitchFamily="34" charset="0"/>
              </a:rPr>
              <a:t>Наши преимущества для партнеров</a:t>
            </a:r>
          </a:p>
          <a:p>
            <a:pPr algn="ctr"/>
            <a:endParaRPr lang="ru-RU" dirty="0"/>
          </a:p>
        </p:txBody>
      </p:sp>
      <p:pic>
        <p:nvPicPr>
          <p:cNvPr id="4100" name="Picture 4" descr="http://hr-portal.ru/files/mini/byudzhetirovanie_osnovnyh_napravleniy_raboty_hr-podrazdeleni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8" y="2132856"/>
            <a:ext cx="1414714" cy="9601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bid.soobahkdo.org/files/2013/11/istock_000015462099large-c_2452x78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8" y="4725145"/>
            <a:ext cx="1414715" cy="4523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://ghazipurkhabar.co.in/wp-content/uploads/2015/06/pho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10" y="5223731"/>
            <a:ext cx="1227911" cy="122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://static.ow.ly/photos/original/8KI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8" y="3215012"/>
            <a:ext cx="1414714" cy="14147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10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03"/>
    </mc:Choice>
    <mc:Fallback xmlns="">
      <p:transition spd="slow" advTm="41803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142" y="404664"/>
            <a:ext cx="5760640" cy="1100454"/>
          </a:xfrm>
          <a:prstGeom prst="rect">
            <a:avLst/>
          </a:prstGeom>
        </p:spPr>
      </p:pic>
      <p:pic>
        <p:nvPicPr>
          <p:cNvPr id="6" name="Picture 10" descr="IMG_53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1" y="1772816"/>
            <a:ext cx="4129931" cy="27363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4517169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ru-RU" altLang="ru-RU" b="1" dirty="0" smtClean="0">
              <a:solidFill>
                <a:srgbClr val="000000"/>
              </a:solidFill>
              <a:latin typeface="RussianRail G Pro"/>
            </a:endParaRPr>
          </a:p>
          <a:p>
            <a:pPr algn="ctr">
              <a:spcBef>
                <a:spcPct val="0"/>
              </a:spcBef>
            </a:pPr>
            <a:r>
              <a:rPr lang="ru-RU" altLang="ru-RU" dirty="0"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Мы </a:t>
            </a:r>
            <a:r>
              <a:rPr lang="ru-RU" altLang="ru-RU" dirty="0" smtClean="0"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всегда открыты </a:t>
            </a:r>
            <a:r>
              <a:rPr lang="ru-RU" altLang="ru-RU" dirty="0"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для партнерства!</a:t>
            </a:r>
          </a:p>
          <a:p>
            <a:pPr algn="ctr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Гарантируем безупречный сервис и полноценный отдых в пути</a:t>
            </a:r>
          </a:p>
          <a:p>
            <a:pPr algn="ctr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 между Москвой и Санкт-Петербургом</a:t>
            </a:r>
          </a:p>
          <a:p>
            <a:pPr algn="ctr">
              <a:spcBef>
                <a:spcPct val="0"/>
              </a:spcBef>
            </a:pPr>
            <a:r>
              <a:rPr lang="ru-RU" altLang="ru-RU" dirty="0"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altLang="ru-RU" dirty="0" smtClean="0"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а поезде </a:t>
            </a:r>
            <a:r>
              <a:rPr lang="ru-RU" altLang="ru-RU" dirty="0"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№ 54</a:t>
            </a:r>
            <a:r>
              <a:rPr lang="en-US" altLang="ru-RU" dirty="0"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altLang="ru-RU" dirty="0" smtClean="0"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53 «ГРАНД ЭКСПРЕСС»!!! </a:t>
            </a:r>
          </a:p>
        </p:txBody>
      </p:sp>
      <p:pic>
        <p:nvPicPr>
          <p:cNvPr id="6148" name="Picture 4" descr="Прямая ссылка на встроенно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4120793" cy="27471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14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87"/>
    </mc:Choice>
    <mc:Fallback xmlns="">
      <p:transition spd="slow" advTm="20287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142" y="188640"/>
            <a:ext cx="5760640" cy="1100454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57456" y="1484783"/>
            <a:ext cx="8736012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D57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4800" b="1" dirty="0">
                <a:solidFill>
                  <a:srgbClr val="000000"/>
                </a:solidFill>
                <a:latin typeface="Port-Arthur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</a:t>
            </a:r>
            <a:r>
              <a:rPr lang="ru-RU" altLang="ru-RU" sz="4800" b="1" dirty="0" smtClean="0">
                <a:solidFill>
                  <a:srgbClr val="000000"/>
                </a:solidFill>
                <a:latin typeface="Port-Arthur" pitchFamily="2" charset="-52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ru-RU" altLang="ru-RU" sz="2400" b="1" dirty="0">
              <a:solidFill>
                <a:srgbClr val="000000"/>
              </a:solidFill>
              <a:latin typeface="Port-Arthur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4000" b="1" dirty="0" smtClean="0">
                <a:solidFill>
                  <a:srgbClr val="000000"/>
                </a:solidFill>
                <a:latin typeface="Port-Arthur" pitchFamily="2" charset="-52"/>
                <a:ea typeface="Tahoma" panose="020B0604030504040204" pitchFamily="34" charset="0"/>
                <a:cs typeface="Tahoma" panose="020B0604030504040204" pitchFamily="34" charset="0"/>
              </a:rPr>
              <a:t>Ждем ваших заявок!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ru-RU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3695484"/>
            <a:ext cx="2376265" cy="23802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95535" y="3767366"/>
            <a:ext cx="576064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По вопросам сотрудничества </a:t>
            </a:r>
            <a:r>
              <a:rPr lang="ru-RU" altLang="ru-RU" dirty="0" smtClean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и заключению договоров на перевозку поездом «Гранд Экспресс» обращаться к </a:t>
            </a:r>
            <a:r>
              <a:rPr lang="ru-RU" altLang="ru-RU" dirty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заместителю начальника коммерческого отдела Валентину Шубину.</a:t>
            </a:r>
          </a:p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Телефон: +7 (495) 787-54-53 доб. 120</a:t>
            </a:r>
          </a:p>
          <a:p>
            <a:pPr>
              <a:spcBef>
                <a:spcPct val="50000"/>
              </a:spcBef>
            </a:pPr>
            <a:r>
              <a:rPr lang="en-US" altLang="ru-RU" dirty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E-mail: shubinvs@tkgse.ru</a:t>
            </a:r>
          </a:p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Офис: Москва, ул. Шереметьевская, д.85, стр.1, этаж 5.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520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3"/>
    </mc:Choice>
    <mc:Fallback xmlns="">
      <p:transition spd="slow" advTm="309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075240" cy="72008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latin typeface="Port-Arthur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СХЕМА ПОЕЗДА</a:t>
            </a:r>
            <a:endParaRPr lang="ru-RU" sz="2800" b="1" dirty="0">
              <a:latin typeface="Port-Arthur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77782"/>
              </p:ext>
            </p:extLst>
          </p:nvPr>
        </p:nvGraphicFramePr>
        <p:xfrm>
          <a:off x="611561" y="1412776"/>
          <a:ext cx="7848872" cy="5212393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2100073"/>
                <a:gridCol w="3222509"/>
                <a:gridCol w="2526290"/>
              </a:tblGrid>
              <a:tr h="21184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2000" b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ВАГОН </a:t>
                      </a:r>
                      <a:endParaRPr lang="ru-RU" sz="20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mp Pro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80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8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 1 </a:t>
                      </a:r>
                      <a:endParaRPr lang="ru-RU" sz="20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mp Pro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Гранд Империал (1И) </a:t>
                      </a:r>
                      <a:endParaRPr lang="ru-RU" sz="20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mp Pro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</a:t>
                      </a:r>
                      <a:r>
                        <a:rPr lang="ru-RU" sz="2000" b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купе, 8 мест</a:t>
                      </a:r>
                      <a:endParaRPr lang="ru-RU" sz="20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mp Pro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 2</a:t>
                      </a:r>
                      <a:endParaRPr lang="ru-RU" sz="20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mp Pro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Гранд де Люкс (1А)</a:t>
                      </a:r>
                      <a:endParaRPr lang="ru-RU" sz="20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mp Pro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</a:t>
                      </a:r>
                      <a:r>
                        <a:rPr lang="ru-RU" sz="2000" b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купе, 10 мест</a:t>
                      </a:r>
                      <a:endParaRPr lang="ru-RU" sz="20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mp Pro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 3 </a:t>
                      </a:r>
                      <a:endParaRPr lang="ru-RU" sz="20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mp Pro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Гранд (1М)</a:t>
                      </a:r>
                      <a:endParaRPr lang="ru-RU" sz="20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mp Pro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</a:t>
                      </a:r>
                      <a:r>
                        <a:rPr lang="ru-RU" sz="2000" b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купе, 12 мест</a:t>
                      </a:r>
                      <a:endParaRPr lang="ru-RU" sz="20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mp Pro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 4 </a:t>
                      </a:r>
                      <a:endParaRPr lang="ru-RU" sz="20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mp Pro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Гранд </a:t>
                      </a:r>
                      <a:r>
                        <a:rPr lang="ru-RU" sz="2000" b="0" u="none" strike="noStrike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Сингл</a:t>
                      </a:r>
                      <a:r>
                        <a:rPr lang="ru-RU" sz="2000" b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(1Г) </a:t>
                      </a:r>
                      <a:endParaRPr lang="ru-RU" sz="20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mp Pro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купе, 6 мест</a:t>
                      </a:r>
                      <a:endParaRPr lang="ru-RU" sz="20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mp Pro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6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 5</a:t>
                      </a:r>
                      <a:endParaRPr lang="ru-RU" sz="20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mp Pro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Эконом (2Э) – штабной</a:t>
                      </a:r>
                      <a:endParaRPr lang="ru-RU" sz="20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mp Pro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купе, 8 мест</a:t>
                      </a:r>
                      <a:endParaRPr lang="ru-RU" sz="20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mp Pro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84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2000" b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ВАГОН-РЕСТОРАН</a:t>
                      </a:r>
                      <a:endParaRPr lang="ru-RU" sz="20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mp Pro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mp Pro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8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 6 </a:t>
                      </a:r>
                      <a:endParaRPr lang="ru-RU" sz="20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mp Pro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Премиум (</a:t>
                      </a:r>
                      <a:r>
                        <a:rPr lang="ru-RU" sz="2000" b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1Е) </a:t>
                      </a:r>
                      <a:endParaRPr lang="ru-RU" sz="20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mp Pro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купе, 18 мест</a:t>
                      </a:r>
                      <a:endParaRPr lang="ru-RU" sz="20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mp Pro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8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 7 </a:t>
                      </a:r>
                      <a:endParaRPr lang="ru-RU" sz="20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mp Pro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Премиум </a:t>
                      </a:r>
                      <a:r>
                        <a:rPr lang="ru-RU" sz="2000" b="0" u="none" strike="noStrike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Сингл</a:t>
                      </a:r>
                      <a:r>
                        <a:rPr lang="ru-RU" sz="2000" b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(1Л) </a:t>
                      </a:r>
                      <a:endParaRPr lang="ru-RU" sz="20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mp Pro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купе, 9 мест</a:t>
                      </a:r>
                      <a:endParaRPr lang="ru-RU" sz="20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mp Pro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8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 8 </a:t>
                      </a:r>
                      <a:endParaRPr lang="ru-RU" sz="20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mp Pro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класс-бизнес (1Б) </a:t>
                      </a:r>
                      <a:endParaRPr lang="ru-RU" sz="20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mp Pro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купе, 18 мест</a:t>
                      </a:r>
                      <a:endParaRPr lang="ru-RU" sz="20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mp Pro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8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 9</a:t>
                      </a:r>
                      <a:endParaRPr lang="ru-RU" sz="20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mp Pro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класс-стандарт (1У)</a:t>
                      </a:r>
                      <a:endParaRPr lang="ru-RU" sz="20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mp Pro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купе, 18 мест</a:t>
                      </a:r>
                      <a:endParaRPr lang="ru-RU" sz="20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mp Pro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2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 10 </a:t>
                      </a:r>
                      <a:endParaRPr lang="ru-RU" sz="20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mp Pro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класс-стандарт (1У) М/Ж/Смешанный</a:t>
                      </a:r>
                      <a:endParaRPr lang="ru-RU" sz="20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mp Pro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купе, 18 мест</a:t>
                      </a:r>
                      <a:endParaRPr lang="ru-RU" sz="20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mp Pro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8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 11,12</a:t>
                      </a:r>
                      <a:r>
                        <a:rPr lang="ru-RU" sz="2000" b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13, 14 </a:t>
                      </a:r>
                      <a:endParaRPr lang="ru-RU" sz="20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mp Pro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Эконом (2Э)</a:t>
                      </a:r>
                      <a:endParaRPr lang="ru-RU" sz="20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mp Pro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купе, 36 мест</a:t>
                      </a:r>
                      <a:endParaRPr lang="ru-RU" sz="20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mp Pro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57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</a:t>
                      </a:r>
                      <a:r>
                        <a:rPr lang="ru-RU" sz="2000" b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(доп.)</a:t>
                      </a:r>
                      <a:endParaRPr lang="ru-RU" sz="2000" b="0" i="0" u="none" strike="noStrike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mp Pro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СВ / Купе (1Д /2Л</a:t>
                      </a:r>
                      <a:r>
                        <a:rPr lang="ru-RU" sz="2000" b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(дополнительный)</a:t>
                      </a:r>
                      <a:endParaRPr lang="ru-RU" sz="20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mp Pro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купе, </a:t>
                      </a:r>
                      <a:r>
                        <a:rPr lang="ru-RU" sz="2000" b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18/36 </a:t>
                      </a:r>
                      <a:r>
                        <a:rPr lang="ru-RU" sz="2000" b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мест  </a:t>
                      </a:r>
                      <a:endParaRPr lang="ru-RU" sz="20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mp Pro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3769462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9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54"/>
    </mc:Choice>
    <mc:Fallback xmlns="">
      <p:transition spd="slow" advTm="3795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305350"/>
              </p:ext>
            </p:extLst>
          </p:nvPr>
        </p:nvGraphicFramePr>
        <p:xfrm>
          <a:off x="457200" y="1988840"/>
          <a:ext cx="8229600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032448">
                <a:tc>
                  <a:txBody>
                    <a:bodyPr/>
                    <a:lstStyle/>
                    <a:p>
                      <a:endParaRPr lang="ru-RU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32" descr="IMG_95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50" y="3140968"/>
            <a:ext cx="3240360" cy="223224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167864"/>
              </p:ext>
            </p:extLst>
          </p:nvPr>
        </p:nvGraphicFramePr>
        <p:xfrm>
          <a:off x="3995936" y="2348880"/>
          <a:ext cx="4752529" cy="4153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1873"/>
                <a:gridCol w="1800656"/>
              </a:tblGrid>
              <a:tr h="51753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31C18"/>
                          </a:solidFill>
                          <a:effectLst/>
                          <a:latin typeface="Port-Arthur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Москва – Санкт-Петербург</a:t>
                      </a: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31C18"/>
                          </a:solidFill>
                          <a:effectLst/>
                          <a:latin typeface="Port-Arthur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31C18"/>
                          </a:solidFill>
                          <a:effectLst/>
                          <a:latin typeface="Port-Arthur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 054Ч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500" cap="none" spc="100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Дни отправления</a:t>
                      </a:r>
                    </a:p>
                  </a:txBody>
                  <a:tcPr marL="19047" marR="114277" marT="57090" marB="5709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500" cap="none" spc="100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ежедневно</a:t>
                      </a:r>
                    </a:p>
                  </a:txBody>
                  <a:tcPr marL="19047" marR="114277" marT="57090" marB="5709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6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500" cap="none" spc="100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Время отправления</a:t>
                      </a:r>
                    </a:p>
                  </a:txBody>
                  <a:tcPr marL="19047" marR="114277" marT="57090" marB="5709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500" cap="none" spc="100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23:40</a:t>
                      </a:r>
                    </a:p>
                  </a:txBody>
                  <a:tcPr marL="19047" marR="114277" marT="57090" marB="5709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6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500" cap="none" spc="100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Время прибытия</a:t>
                      </a:r>
                    </a:p>
                  </a:txBody>
                  <a:tcPr marL="19047" marR="114277" marT="57090" marB="5709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500" cap="none" spc="100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08:36</a:t>
                      </a:r>
                    </a:p>
                  </a:txBody>
                  <a:tcPr marL="19047" marR="114277" marT="57090" marB="5709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6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500" cap="none" spc="100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Время в пути </a:t>
                      </a:r>
                    </a:p>
                  </a:txBody>
                  <a:tcPr marL="19047" marR="114277" marT="57090" marB="5709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500" cap="none" spc="100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08:56</a:t>
                      </a:r>
                    </a:p>
                  </a:txBody>
                  <a:tcPr marL="19047" marR="114277" marT="57090" marB="5709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198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31C18"/>
                          </a:solidFill>
                          <a:effectLst/>
                          <a:latin typeface="Port-Arthur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Санкт-Петербург </a:t>
                      </a: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31C18"/>
                          </a:solidFill>
                          <a:effectLst/>
                          <a:latin typeface="Port-Arthur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</a:t>
                      </a: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31C18"/>
                          </a:solidFill>
                          <a:effectLst/>
                          <a:latin typeface="Port-Arthur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Москва № 053Ч</a:t>
                      </a:r>
                    </a:p>
                  </a:txBody>
                  <a:tcPr marL="19047" marR="114277" marT="57090" marB="5709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500" cap="none" spc="100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Дни отправления</a:t>
                      </a:r>
                    </a:p>
                  </a:txBody>
                  <a:tcPr marL="19047" marR="114277" marT="57090" marB="5709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500" cap="none" spc="100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ежедневно</a:t>
                      </a:r>
                    </a:p>
                  </a:txBody>
                  <a:tcPr marL="19047" marR="114277" marT="57090" marB="5709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8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500" cap="none" spc="100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Время отправления</a:t>
                      </a:r>
                    </a:p>
                  </a:txBody>
                  <a:tcPr marL="19047" marR="114277" marT="57090" marB="5709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500" cap="none" spc="100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23:42</a:t>
                      </a:r>
                    </a:p>
                  </a:txBody>
                  <a:tcPr marL="19047" marR="114277" marT="57090" marB="5709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6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500" cap="none" spc="100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Время прибытия</a:t>
                      </a:r>
                    </a:p>
                  </a:txBody>
                  <a:tcPr marL="19047" marR="114277" marT="57090" marB="5709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500" cap="none" spc="100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08:14</a:t>
                      </a:r>
                    </a:p>
                  </a:txBody>
                  <a:tcPr marL="19047" marR="114277" marT="57090" marB="5709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66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500" cap="none" spc="100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Время в пути </a:t>
                      </a:r>
                    </a:p>
                  </a:txBody>
                  <a:tcPr marL="19047" marR="114277" marT="57090" marB="5709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500" cap="none" spc="100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PF Din Text Comp Pro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08:32</a:t>
                      </a:r>
                    </a:p>
                  </a:txBody>
                  <a:tcPr marL="19047" marR="114277" marT="57090" marB="5709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6445" y="1412776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kern="1500" spc="100" dirty="0">
                <a:solidFill>
                  <a:sysClr val="windowText" lastClr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Путешествие без остановок </a:t>
            </a:r>
            <a:r>
              <a:rPr lang="ru-RU" b="1" kern="1500" spc="100" dirty="0" smtClean="0">
                <a:solidFill>
                  <a:sysClr val="windowText" lastClr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по маршруту  Москва - Санкт-Петербург – Москва на </a:t>
            </a:r>
            <a:r>
              <a:rPr lang="ru-RU" b="1" kern="1500" spc="100" dirty="0">
                <a:solidFill>
                  <a:sysClr val="windowText" lastClr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протяжении почти 9 часов, </a:t>
            </a:r>
            <a:r>
              <a:rPr lang="ru-RU" b="1" kern="1500" spc="100" dirty="0" smtClean="0">
                <a:solidFill>
                  <a:sysClr val="windowText" lastClr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в самое подходящее время для </a:t>
            </a:r>
            <a:r>
              <a:rPr lang="ru-RU" b="1" kern="1500" spc="100" dirty="0">
                <a:solidFill>
                  <a:sysClr val="windowText" lastClr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спокойного сна </a:t>
            </a:r>
            <a:r>
              <a:rPr lang="ru-RU" b="1" kern="1500" spc="100" dirty="0" smtClean="0">
                <a:solidFill>
                  <a:sysClr val="windowText" lastClr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и отдыха  - вечер </a:t>
            </a:r>
            <a:r>
              <a:rPr lang="ru-RU" b="1" kern="1500" spc="100" dirty="0">
                <a:solidFill>
                  <a:sysClr val="windowText" lastClr="000000"/>
                </a:solidFill>
                <a:latin typeface="PF Din Text Comp Pro" pitchFamily="2" charset="0"/>
                <a:ea typeface="Tahoma" panose="020B0604030504040204" pitchFamily="34" charset="0"/>
                <a:cs typeface="Tahoma" panose="020B0604030504040204" pitchFamily="34" charset="0"/>
              </a:rPr>
              <a:t>- ночь.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814" y="93855"/>
            <a:ext cx="5256584" cy="100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9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79"/>
    </mc:Choice>
    <mc:Fallback xmlns="">
      <p:transition spd="slow" advTm="5407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706" y="260648"/>
            <a:ext cx="5926687" cy="11321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3450" y="1700808"/>
            <a:ext cx="9001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u="sng" dirty="0" smtClean="0">
                <a:latin typeface="Port-Arthur" pitchFamily="2" charset="-52"/>
                <a:ea typeface="Tahoma" pitchFamily="34" charset="0"/>
                <a:cs typeface="Tahoma" pitchFamily="34" charset="0"/>
              </a:rPr>
              <a:t>Де Люкс комфорт для каждого пассажира - БЕСПЛАТНО</a:t>
            </a:r>
          </a:p>
          <a:p>
            <a:pPr algn="ctr"/>
            <a:r>
              <a:rPr lang="ru-RU" dirty="0" smtClean="0">
                <a:latin typeface="PF Din Text Comp Pro" pitchFamily="2" charset="0"/>
                <a:ea typeface="Tahoma" pitchFamily="34" charset="0"/>
                <a:cs typeface="Tahoma" pitchFamily="34" charset="0"/>
              </a:rPr>
              <a:t>Горячий завтрак </a:t>
            </a:r>
          </a:p>
          <a:p>
            <a:pPr algn="ctr"/>
            <a:r>
              <a:rPr lang="ru-RU" dirty="0" smtClean="0">
                <a:latin typeface="PF Din Text Comp Pro" pitchFamily="2" charset="0"/>
                <a:ea typeface="Tahoma" pitchFamily="34" charset="0"/>
                <a:cs typeface="Tahoma" pitchFamily="34" charset="0"/>
              </a:rPr>
              <a:t>Минеральная вода, чай</a:t>
            </a:r>
            <a:r>
              <a:rPr lang="ru-RU" dirty="0">
                <a:latin typeface="PF Din Text Comp Pro" pitchFamily="2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dirty="0" smtClean="0">
                <a:latin typeface="PF Din Text Comp Pro" pitchFamily="2" charset="0"/>
                <a:ea typeface="Tahoma" pitchFamily="34" charset="0"/>
                <a:cs typeface="Tahoma" pitchFamily="34" charset="0"/>
              </a:rPr>
              <a:t>кофе и </a:t>
            </a:r>
            <a:r>
              <a:rPr lang="ru-RU" dirty="0">
                <a:latin typeface="PF Din Text Comp Pro" pitchFamily="2" charset="0"/>
                <a:ea typeface="Tahoma" pitchFamily="34" charset="0"/>
                <a:cs typeface="Tahoma" pitchFamily="34" charset="0"/>
              </a:rPr>
              <a:t>десерт </a:t>
            </a:r>
            <a:endParaRPr lang="ru-RU" dirty="0" smtClean="0">
              <a:latin typeface="PF Din Text Comp Pro" pitchFamily="2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dirty="0" smtClean="0">
                <a:latin typeface="PF Din Text Comp Pro" pitchFamily="2" charset="0"/>
                <a:ea typeface="Tahoma" pitchFamily="34" charset="0"/>
                <a:cs typeface="Tahoma" pitchFamily="34" charset="0"/>
              </a:rPr>
              <a:t>Высокоскоростной </a:t>
            </a:r>
            <a:r>
              <a:rPr lang="ru-RU" dirty="0" err="1" smtClean="0">
                <a:latin typeface="PF Din Text Comp Pro" pitchFamily="2" charset="0"/>
                <a:ea typeface="Tahoma" pitchFamily="34" charset="0"/>
                <a:cs typeface="Tahoma" pitchFamily="34" charset="0"/>
              </a:rPr>
              <a:t>Wi-Fi</a:t>
            </a:r>
            <a:r>
              <a:rPr lang="ru-RU" dirty="0" smtClean="0">
                <a:latin typeface="PF Din Text Comp Pro" pitchFamily="2" charset="0"/>
                <a:ea typeface="Tahoma" pitchFamily="34" charset="0"/>
                <a:cs typeface="Tahoma" pitchFamily="34" charset="0"/>
              </a:rPr>
              <a:t> Интернет </a:t>
            </a:r>
          </a:p>
          <a:p>
            <a:pPr algn="ctr"/>
            <a:r>
              <a:rPr lang="ru-RU" dirty="0" smtClean="0">
                <a:latin typeface="PF Din Text Comp Pro" pitchFamily="2" charset="0"/>
                <a:ea typeface="Tahoma" pitchFamily="34" charset="0"/>
                <a:cs typeface="Tahoma" pitchFamily="34" charset="0"/>
              </a:rPr>
              <a:t>Система </a:t>
            </a:r>
            <a:r>
              <a:rPr lang="ru-RU" dirty="0">
                <a:latin typeface="PF Din Text Comp Pro" pitchFamily="2" charset="0"/>
                <a:ea typeface="Tahoma" pitchFamily="34" charset="0"/>
                <a:cs typeface="Tahoma" pitchFamily="34" charset="0"/>
              </a:rPr>
              <a:t>отопления и кондиционирования</a:t>
            </a:r>
          </a:p>
          <a:p>
            <a:pPr algn="ctr"/>
            <a:r>
              <a:rPr lang="ru-RU" dirty="0" smtClean="0">
                <a:latin typeface="PF Din Text Comp Pro" pitchFamily="2" charset="0"/>
                <a:ea typeface="Tahoma" pitchFamily="34" charset="0"/>
                <a:cs typeface="Tahoma" pitchFamily="34" charset="0"/>
              </a:rPr>
              <a:t>Горячее </a:t>
            </a:r>
            <a:r>
              <a:rPr lang="ru-RU" dirty="0">
                <a:latin typeface="PF Din Text Comp Pro" pitchFamily="2" charset="0"/>
                <a:ea typeface="Tahoma" pitchFamily="34" charset="0"/>
                <a:cs typeface="Tahoma" pitchFamily="34" charset="0"/>
              </a:rPr>
              <a:t>и холодное водоснабжение</a:t>
            </a:r>
          </a:p>
          <a:p>
            <a:pPr algn="ctr"/>
            <a:r>
              <a:rPr lang="ru-RU" dirty="0" smtClean="0">
                <a:latin typeface="PF Din Text Comp Pro" pitchFamily="2" charset="0"/>
                <a:ea typeface="Tahoma" pitchFamily="34" charset="0"/>
                <a:cs typeface="Tahoma" pitchFamily="34" charset="0"/>
              </a:rPr>
              <a:t>Система </a:t>
            </a:r>
            <a:r>
              <a:rPr lang="ru-RU" dirty="0">
                <a:latin typeface="PF Din Text Comp Pro" pitchFamily="2" charset="0"/>
                <a:ea typeface="Tahoma" pitchFamily="34" charset="0"/>
                <a:cs typeface="Tahoma" pitchFamily="34" charset="0"/>
              </a:rPr>
              <a:t>вызова проводника в </a:t>
            </a:r>
            <a:r>
              <a:rPr lang="ru-RU" dirty="0" smtClean="0">
                <a:latin typeface="PF Din Text Comp Pro" pitchFamily="2" charset="0"/>
                <a:ea typeface="Tahoma" pitchFamily="34" charset="0"/>
                <a:cs typeface="Tahoma" pitchFamily="34" charset="0"/>
              </a:rPr>
              <a:t>купе</a:t>
            </a:r>
          </a:p>
          <a:p>
            <a:pPr algn="ctr"/>
            <a:r>
              <a:rPr lang="ru-RU" dirty="0" smtClean="0">
                <a:latin typeface="PF Din Text Comp Pro" pitchFamily="2" charset="0"/>
                <a:ea typeface="Tahoma" pitchFamily="34" charset="0"/>
                <a:cs typeface="Tahoma" pitchFamily="34" charset="0"/>
              </a:rPr>
              <a:t>Цифровое </a:t>
            </a:r>
            <a:r>
              <a:rPr lang="ru-RU" dirty="0">
                <a:latin typeface="PF Din Text Comp Pro" pitchFamily="2" charset="0"/>
                <a:ea typeface="Tahoma" pitchFamily="34" charset="0"/>
                <a:cs typeface="Tahoma" pitchFamily="34" charset="0"/>
              </a:rPr>
              <a:t>ТВ и </a:t>
            </a:r>
            <a:r>
              <a:rPr lang="ru-RU" dirty="0" err="1">
                <a:latin typeface="PF Din Text Comp Pro" pitchFamily="2" charset="0"/>
                <a:ea typeface="Tahoma" pitchFamily="34" charset="0"/>
                <a:cs typeface="Tahoma" pitchFamily="34" charset="0"/>
              </a:rPr>
              <a:t>медиатека</a:t>
            </a:r>
            <a:r>
              <a:rPr lang="ru-RU" dirty="0">
                <a:latin typeface="PF Din Text Comp Pro" pitchFamily="2" charset="0"/>
                <a:ea typeface="Tahoma" pitchFamily="34" charset="0"/>
                <a:cs typeface="Tahoma" pitchFamily="34" charset="0"/>
              </a:rPr>
              <a:t> кинофильмов</a:t>
            </a:r>
          </a:p>
          <a:p>
            <a:pPr algn="ctr"/>
            <a:r>
              <a:rPr lang="ru-RU" dirty="0" smtClean="0">
                <a:latin typeface="PF Din Text Comp Pro" pitchFamily="2" charset="0"/>
                <a:ea typeface="Tahoma" pitchFamily="34" charset="0"/>
                <a:cs typeface="Tahoma" pitchFamily="34" charset="0"/>
              </a:rPr>
              <a:t>Индивидуальные розетки 220В в купе</a:t>
            </a:r>
          </a:p>
          <a:p>
            <a:pPr algn="ctr"/>
            <a:r>
              <a:rPr lang="ru-RU" dirty="0" smtClean="0">
                <a:latin typeface="PF Din Text Comp Pro" pitchFamily="2" charset="0"/>
                <a:ea typeface="Tahoma" pitchFamily="34" charset="0"/>
                <a:cs typeface="Tahoma" pitchFamily="34" charset="0"/>
              </a:rPr>
              <a:t>Вместительное пространство для багажа</a:t>
            </a:r>
            <a:endParaRPr lang="ru-RU" dirty="0">
              <a:latin typeface="PF Din Text Comp Pro" pitchFamily="2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dirty="0">
                <a:latin typeface="PF Din Text Comp Pro" pitchFamily="2" charset="0"/>
                <a:ea typeface="Tahoma" pitchFamily="34" charset="0"/>
                <a:cs typeface="Tahoma" pitchFamily="34" charset="0"/>
              </a:rPr>
              <a:t>Комплекты постельного белья</a:t>
            </a:r>
          </a:p>
          <a:p>
            <a:pPr algn="ctr"/>
            <a:r>
              <a:rPr lang="ru-RU" dirty="0">
                <a:latin typeface="PF Din Text Comp Pro" pitchFamily="2" charset="0"/>
                <a:ea typeface="Tahoma" pitchFamily="34" charset="0"/>
                <a:cs typeface="Tahoma" pitchFamily="34" charset="0"/>
              </a:rPr>
              <a:t>Индивидуальные дорожные </a:t>
            </a:r>
            <a:r>
              <a:rPr lang="ru-RU" dirty="0" smtClean="0">
                <a:latin typeface="PF Din Text Comp Pro" pitchFamily="2" charset="0"/>
                <a:ea typeface="Tahoma" pitchFamily="34" charset="0"/>
                <a:cs typeface="Tahoma" pitchFamily="34" charset="0"/>
              </a:rPr>
              <a:t>наборы, тапочки и полотенца</a:t>
            </a:r>
          </a:p>
          <a:p>
            <a:pPr algn="ctr"/>
            <a:r>
              <a:rPr lang="ru-RU" dirty="0">
                <a:latin typeface="PF Din Text Comp Pro" pitchFamily="2" charset="0"/>
                <a:ea typeface="Tahoma" pitchFamily="34" charset="0"/>
                <a:cs typeface="Tahoma" pitchFamily="34" charset="0"/>
              </a:rPr>
              <a:t>Свежая пресса на выбор</a:t>
            </a:r>
            <a:endParaRPr lang="ru-RU" dirty="0">
              <a:latin typeface="PF Din Text Comp Pro" pitchFamily="2" charset="0"/>
            </a:endParaRPr>
          </a:p>
          <a:p>
            <a:pPr algn="ctr"/>
            <a:r>
              <a:rPr lang="ru-RU" dirty="0" smtClean="0">
                <a:latin typeface="PF Din Text Comp Pro" pitchFamily="2" charset="0"/>
                <a:ea typeface="Tahoma" pitchFamily="34" charset="0"/>
                <a:cs typeface="Tahoma" pitchFamily="34" charset="0"/>
              </a:rPr>
              <a:t>Сейф в купе (вагоны 1-8)</a:t>
            </a:r>
            <a:endParaRPr lang="ru-RU" dirty="0">
              <a:latin typeface="PF Din Text Comp Pro" pitchFamily="2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dirty="0">
                <a:latin typeface="PF Din Text Comp Pro" pitchFamily="2" charset="0"/>
                <a:ea typeface="Tahoma" pitchFamily="34" charset="0"/>
                <a:cs typeface="Tahoma" pitchFamily="34" charset="0"/>
              </a:rPr>
              <a:t>Электронные замки (кроме </a:t>
            </a:r>
            <a:r>
              <a:rPr lang="ru-RU" dirty="0" smtClean="0">
                <a:latin typeface="PF Din Text Comp Pro" pitchFamily="2" charset="0"/>
                <a:ea typeface="Tahoma" pitchFamily="34" charset="0"/>
                <a:cs typeface="Tahoma" pitchFamily="34" charset="0"/>
              </a:rPr>
              <a:t>Эконом</a:t>
            </a:r>
            <a:r>
              <a:rPr lang="ru-RU" dirty="0">
                <a:latin typeface="PF Din Text Comp Pro" pitchFamily="2" charset="0"/>
                <a:ea typeface="Tahoma" pitchFamily="34" charset="0"/>
                <a:cs typeface="Tahoma" pitchFamily="34" charset="0"/>
              </a:rPr>
              <a:t>)</a:t>
            </a:r>
          </a:p>
          <a:p>
            <a:pPr algn="ctr"/>
            <a:r>
              <a:rPr lang="ru-RU" dirty="0">
                <a:latin typeface="PF Din Text Comp Pro" pitchFamily="2" charset="0"/>
                <a:ea typeface="Tahoma" pitchFamily="34" charset="0"/>
                <a:cs typeface="Tahoma" pitchFamily="34" charset="0"/>
              </a:rPr>
              <a:t>Шкафы для одежды (кроме </a:t>
            </a:r>
            <a:r>
              <a:rPr lang="ru-RU" dirty="0" smtClean="0">
                <a:latin typeface="PF Din Text Comp Pro" pitchFamily="2" charset="0"/>
                <a:ea typeface="Tahoma" pitchFamily="34" charset="0"/>
                <a:cs typeface="Tahoma" pitchFamily="34" charset="0"/>
              </a:rPr>
              <a:t>Эконом)</a:t>
            </a:r>
            <a:endParaRPr lang="ru-RU" sz="1600" dirty="0">
              <a:latin typeface="PF Din Text Comp Pro" pitchFamily="2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http://ustimochka.ru/wp-content/uploads/2013/01/zavtra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06546"/>
            <a:ext cx="1621613" cy="10801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tyt.by/n/it/0a/b/byfly_wif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86" y="3789040"/>
            <a:ext cx="1597404" cy="13321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offeegid.ru/wp-content/uploads/2015/06/kofe-chaj...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" y="5301208"/>
            <a:ext cx="1638560" cy="10981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237" y="4874829"/>
            <a:ext cx="1220573" cy="15245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130" y="2506546"/>
            <a:ext cx="2119420" cy="21802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69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93"/>
    </mc:Choice>
    <mc:Fallback xmlns="">
      <p:transition spd="slow" advTm="3189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5760640" cy="11004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47694" y="1699488"/>
            <a:ext cx="34937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Port-Arthur" pitchFamily="2" charset="-52"/>
              </a:rPr>
              <a:t>Вагоны 5, 11-14 – Эконом - 2Э</a:t>
            </a:r>
            <a:endParaRPr lang="ru-RU" sz="2800" b="1" dirty="0">
              <a:latin typeface="Port-Arthur" pitchFamily="2" charset="-52"/>
            </a:endParaRPr>
          </a:p>
        </p:txBody>
      </p:sp>
      <p:pic>
        <p:nvPicPr>
          <p:cNvPr id="8" name="Рисунок 7" descr="Y:\Поезд\Эконом (2Э)\_00661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1739" y="1844824"/>
            <a:ext cx="2592288" cy="1872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Рисунок 8" descr="Y:\Поезд\Эконом (2Э)\_008687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514" y="2403845"/>
            <a:ext cx="2510155" cy="1673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Рисунок 9" descr="Y:\Поезд\Эконом (2Э)\_006613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92999" y="1863985"/>
            <a:ext cx="2592287" cy="1833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152400" y="4221088"/>
            <a:ext cx="8812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PF Din Text Comp Pro" pitchFamily="2" charset="0"/>
              </a:rPr>
              <a:t>В купе: TV, </a:t>
            </a:r>
            <a:r>
              <a:rPr lang="ru-RU" sz="1400" dirty="0" smtClean="0">
                <a:latin typeface="PF Din Text Comp Pro" pitchFamily="2" charset="0"/>
              </a:rPr>
              <a:t>розетки 220 В для каждого пассажира, </a:t>
            </a:r>
            <a:r>
              <a:rPr lang="ru-RU" sz="1400" dirty="0">
                <a:latin typeface="PF Din Text Comp Pro" pitchFamily="2" charset="0"/>
              </a:rPr>
              <a:t>возможность управления регулируемыми заслонками кондиционера и дополнительным отоплением. </a:t>
            </a:r>
            <a:r>
              <a:rPr lang="ru-RU" sz="1400" dirty="0" smtClean="0">
                <a:latin typeface="PF Din Text Comp Pro" pitchFamily="2" charset="0"/>
              </a:rPr>
              <a:t> Две </a:t>
            </a:r>
            <a:r>
              <a:rPr lang="ru-RU" sz="1400" dirty="0">
                <a:latin typeface="PF Din Text Comp Pro" pitchFamily="2" charset="0"/>
              </a:rPr>
              <a:t>нижних и две верхних полки шириной 70 см </a:t>
            </a:r>
            <a:r>
              <a:rPr lang="ru-RU" sz="1400" dirty="0" smtClean="0">
                <a:latin typeface="PF Din Text Comp Pro" pitchFamily="2" charset="0"/>
              </a:rPr>
              <a:t>каждый.</a:t>
            </a:r>
            <a:r>
              <a:rPr lang="ru-RU" sz="1400" dirty="0">
                <a:latin typeface="PF Din Text Comp Pro" pitchFamily="2" charset="0"/>
              </a:rPr>
              <a:t>  </a:t>
            </a:r>
            <a:r>
              <a:rPr lang="ru-RU" sz="1400" dirty="0" smtClean="0">
                <a:latin typeface="PF Din Text Comp Pro" pitchFamily="2" charset="0"/>
              </a:rPr>
              <a:t>Вместимость </a:t>
            </a:r>
            <a:r>
              <a:rPr lang="ru-RU" sz="1400" dirty="0">
                <a:latin typeface="PF Din Text Comp Pro" pitchFamily="2" charset="0"/>
              </a:rPr>
              <a:t>4 человека</a:t>
            </a:r>
            <a:r>
              <a:rPr lang="ru-RU" sz="1400" dirty="0" smtClean="0">
                <a:latin typeface="PF Din Text Comp Pro" pitchFamily="2" charset="0"/>
              </a:rPr>
              <a:t>.</a:t>
            </a:r>
            <a:endParaRPr lang="ru-RU" dirty="0">
              <a:latin typeface="PF Din Text Comp Pro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82276" y="4773384"/>
            <a:ext cx="19720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latin typeface="PF Din Text Comp Pro" pitchFamily="2" charset="0"/>
              </a:rPr>
              <a:t>В стоимость билета входит: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5707" y="495805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 smtClean="0"/>
          </a:p>
          <a:p>
            <a:pPr algn="ctr"/>
            <a:r>
              <a:rPr lang="ru-RU" sz="1400" dirty="0" smtClean="0">
                <a:latin typeface="PF Din Text Comp Pro" pitchFamily="2" charset="0"/>
              </a:rPr>
              <a:t>Горячий </a:t>
            </a:r>
            <a:r>
              <a:rPr lang="ru-RU" sz="1400" dirty="0">
                <a:latin typeface="PF Din Text Comp Pro" pitchFamily="2" charset="0"/>
              </a:rPr>
              <a:t>завтрак (на </a:t>
            </a:r>
            <a:r>
              <a:rPr lang="ru-RU" sz="1400" dirty="0" smtClean="0">
                <a:latin typeface="PF Din Text Comp Pro" pitchFamily="2" charset="0"/>
              </a:rPr>
              <a:t>выбор по </a:t>
            </a:r>
            <a:r>
              <a:rPr lang="ru-RU" sz="1400" dirty="0">
                <a:latin typeface="PF Din Text Comp Pro" pitchFamily="2" charset="0"/>
              </a:rPr>
              <a:t>меню </a:t>
            </a:r>
            <a:r>
              <a:rPr lang="ru-RU" sz="1400" dirty="0" smtClean="0">
                <a:latin typeface="PF Din Text Comp Pro" pitchFamily="2" charset="0"/>
              </a:rPr>
              <a:t>«Эконом»)</a:t>
            </a:r>
            <a:r>
              <a:rPr lang="ru-RU" sz="1400" dirty="0">
                <a:latin typeface="PF Din Text Comp Pro" pitchFamily="2" charset="0"/>
              </a:rPr>
              <a:t/>
            </a:r>
            <a:br>
              <a:rPr lang="ru-RU" sz="1400" dirty="0">
                <a:latin typeface="PF Din Text Comp Pro" pitchFamily="2" charset="0"/>
              </a:rPr>
            </a:br>
            <a:r>
              <a:rPr lang="ru-RU" sz="1400" dirty="0" smtClean="0">
                <a:latin typeface="PF Din Text Comp Pro" pitchFamily="2" charset="0"/>
              </a:rPr>
              <a:t>Десерт </a:t>
            </a:r>
          </a:p>
          <a:p>
            <a:pPr algn="ctr"/>
            <a:r>
              <a:rPr lang="ru-RU" sz="1400" dirty="0" smtClean="0">
                <a:latin typeface="PF Din Text Comp Pro" pitchFamily="2" charset="0"/>
              </a:rPr>
              <a:t>Минеральная вода</a:t>
            </a:r>
            <a:endParaRPr lang="ru-RU" sz="1400" dirty="0">
              <a:latin typeface="PF Din Text Comp Pro" pitchFamily="2" charset="0"/>
            </a:endParaRPr>
          </a:p>
          <a:p>
            <a:pPr algn="ctr"/>
            <a:r>
              <a:rPr lang="ru-RU" sz="1400" dirty="0" err="1">
                <a:latin typeface="PF Din Text Comp Pro" pitchFamily="2" charset="0"/>
              </a:rPr>
              <a:t>Wi-Fi</a:t>
            </a:r>
            <a:r>
              <a:rPr lang="ru-RU" sz="1400" dirty="0">
                <a:latin typeface="PF Din Text Comp Pro" pitchFamily="2" charset="0"/>
              </a:rPr>
              <a:t> Интернет </a:t>
            </a:r>
            <a:endParaRPr lang="ru-RU" sz="1400" dirty="0" smtClean="0">
              <a:latin typeface="PF Din Text Comp Pro" pitchFamily="2" charset="0"/>
            </a:endParaRPr>
          </a:p>
          <a:p>
            <a:pPr algn="ctr"/>
            <a:r>
              <a:rPr lang="ru-RU" sz="1400" dirty="0" smtClean="0">
                <a:latin typeface="PF Din Text Comp Pro" pitchFamily="2" charset="0"/>
              </a:rPr>
              <a:t>Пассажирский </a:t>
            </a:r>
            <a:r>
              <a:rPr lang="ru-RU" sz="1400" dirty="0">
                <a:latin typeface="PF Din Text Comp Pro" pitchFamily="2" charset="0"/>
              </a:rPr>
              <a:t>санитарно-гигиенический </a:t>
            </a:r>
            <a:r>
              <a:rPr lang="ru-RU" sz="1400" dirty="0" smtClean="0">
                <a:latin typeface="PF Din Text Comp Pro" pitchFamily="2" charset="0"/>
              </a:rPr>
              <a:t>набор</a:t>
            </a:r>
            <a:endParaRPr lang="ru-RU" sz="1400" dirty="0">
              <a:latin typeface="PF Din Text Comp Pro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29765" y="514430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PF Din Text Comp Pro" pitchFamily="2" charset="0"/>
              </a:rPr>
              <a:t>Белье</a:t>
            </a:r>
            <a:r>
              <a:rPr lang="ru-RU" sz="1400" dirty="0">
                <a:latin typeface="PF Din Text Comp Pro" pitchFamily="2" charset="0"/>
              </a:rPr>
              <a:t>: </a:t>
            </a:r>
            <a:br>
              <a:rPr lang="ru-RU" sz="1400" dirty="0">
                <a:latin typeface="PF Din Text Comp Pro" pitchFamily="2" charset="0"/>
              </a:rPr>
            </a:br>
            <a:r>
              <a:rPr lang="ru-RU" sz="1400" dirty="0">
                <a:latin typeface="PF Din Text Comp Pro" pitchFamily="2" charset="0"/>
              </a:rPr>
              <a:t>- комплект постельного белья </a:t>
            </a:r>
            <a:br>
              <a:rPr lang="ru-RU" sz="1400" dirty="0">
                <a:latin typeface="PF Din Text Comp Pro" pitchFamily="2" charset="0"/>
              </a:rPr>
            </a:br>
            <a:r>
              <a:rPr lang="ru-RU" sz="1400" dirty="0">
                <a:latin typeface="PF Din Text Comp Pro" pitchFamily="2" charset="0"/>
              </a:rPr>
              <a:t>- полотенце </a:t>
            </a:r>
            <a:br>
              <a:rPr lang="ru-RU" sz="1400" dirty="0">
                <a:latin typeface="PF Din Text Comp Pro" pitchFamily="2" charset="0"/>
              </a:rPr>
            </a:br>
            <a:r>
              <a:rPr lang="ru-RU" sz="1400" dirty="0">
                <a:latin typeface="PF Din Text Comp Pro" pitchFamily="2" charset="0"/>
              </a:rPr>
              <a:t>- тапочки </a:t>
            </a:r>
          </a:p>
          <a:p>
            <a:pPr algn="ctr"/>
            <a:r>
              <a:rPr lang="ru-RU" sz="1400" dirty="0">
                <a:latin typeface="PF Din Text Comp Pro" pitchFamily="2" charset="0"/>
              </a:rPr>
              <a:t>Чай, </a:t>
            </a:r>
            <a:r>
              <a:rPr lang="ru-RU" sz="1400" dirty="0" smtClean="0">
                <a:latin typeface="PF Din Text Comp Pro" pitchFamily="2" charset="0"/>
              </a:rPr>
              <a:t>кофе по </a:t>
            </a:r>
            <a:r>
              <a:rPr lang="ru-RU" sz="1400" dirty="0">
                <a:latin typeface="PF Din Text Comp Pro" pitchFamily="2" charset="0"/>
              </a:rPr>
              <a:t>желанию. </a:t>
            </a:r>
            <a:br>
              <a:rPr lang="ru-RU" sz="1400" dirty="0">
                <a:latin typeface="PF Din Text Comp Pro" pitchFamily="2" charset="0"/>
              </a:rPr>
            </a:br>
            <a:r>
              <a:rPr lang="ru-RU" sz="1400" dirty="0" smtClean="0">
                <a:latin typeface="PF Din Text Comp Pro" pitchFamily="2" charset="0"/>
              </a:rPr>
              <a:t>Пресса на выбор</a:t>
            </a:r>
            <a:endParaRPr lang="ru-RU" sz="1400" dirty="0">
              <a:latin typeface="PF Din Text Comp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41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35"/>
    </mc:Choice>
    <mc:Fallback xmlns="">
      <p:transition spd="slow" advTm="2553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9089"/>
            <a:ext cx="5760640" cy="11004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23632" y="1628800"/>
            <a:ext cx="6675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Port-Arthur" pitchFamily="2" charset="-52"/>
              </a:rPr>
              <a:t>Вагон 8 - 1 Класс-Бизнес, Вагоны 9-10 - </a:t>
            </a:r>
            <a:r>
              <a:rPr lang="ru-RU" sz="2800" b="1" dirty="0">
                <a:latin typeface="Port-Arthur" pitchFamily="2" charset="-52"/>
              </a:rPr>
              <a:t>1 </a:t>
            </a:r>
            <a:r>
              <a:rPr lang="ru-RU" sz="2800" b="1" dirty="0" smtClean="0">
                <a:latin typeface="Port-Arthur" pitchFamily="2" charset="-52"/>
              </a:rPr>
              <a:t>Класс-Стандарт</a:t>
            </a:r>
            <a:endParaRPr lang="ru-RU" sz="2800" b="1" dirty="0">
              <a:latin typeface="Port-Arthur" pitchFamily="2" charset="-52"/>
            </a:endParaRPr>
          </a:p>
        </p:txBody>
      </p:sp>
      <p:pic>
        <p:nvPicPr>
          <p:cNvPr id="10" name="Рисунок 9" descr="Y:\Поезд\1 класс - Бизнес (1Б)\_00660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8595" y="2447570"/>
            <a:ext cx="1870075" cy="15121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Рисунок 10" descr="Y:\Поезд\1 класс - Бизнес (1Б)\_006608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2792730" cy="18618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Рисунок 11" descr="Y:\Поезд\1 класс - Бизнес (1Б)\_006606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909" y="2276872"/>
            <a:ext cx="2809240" cy="18726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51727" y="4310447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PF Din Text Comp Pro" pitchFamily="2" charset="0"/>
              </a:rPr>
              <a:t>В купе: TV, сейф, шкаф для одежды, 220 В, возможность управления регулируемыми заслонками кондиционера и дополнительным отоплением. </a:t>
            </a:r>
            <a:r>
              <a:rPr lang="ru-RU" sz="1400" dirty="0" smtClean="0">
                <a:latin typeface="PF Din Text Comp Pro" pitchFamily="2" charset="0"/>
              </a:rPr>
              <a:t>Два </a:t>
            </a:r>
            <a:r>
              <a:rPr lang="ru-RU" sz="1400" dirty="0">
                <a:latin typeface="PF Din Text Comp Pro" pitchFamily="2" charset="0"/>
              </a:rPr>
              <a:t>нижних дивана шириной 70 см </a:t>
            </a:r>
            <a:r>
              <a:rPr lang="ru-RU" sz="1400" dirty="0" smtClean="0">
                <a:latin typeface="PF Din Text Comp Pro" pitchFamily="2" charset="0"/>
              </a:rPr>
              <a:t>каждый.</a:t>
            </a:r>
            <a:r>
              <a:rPr lang="ru-RU" sz="1400" dirty="0">
                <a:latin typeface="PF Din Text Comp Pro" pitchFamily="2" charset="0"/>
              </a:rPr>
              <a:t>  Вместимость 2 человека. </a:t>
            </a:r>
            <a:endParaRPr lang="ru-RU" dirty="0">
              <a:latin typeface="PF Din Text Comp Pro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85627" y="4744577"/>
            <a:ext cx="19720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latin typeface="PF Din Text Comp Pro" pitchFamily="2" charset="0"/>
              </a:rPr>
              <a:t>В стоимость билета входит: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1784" y="5113909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PF Din Text Comp Pro" pitchFamily="2" charset="0"/>
              </a:rPr>
              <a:t>Горячий завтрак (на выбор, меню </a:t>
            </a:r>
            <a:r>
              <a:rPr lang="ru-RU" sz="1400" dirty="0" smtClean="0">
                <a:latin typeface="PF Din Text Comp Pro" pitchFamily="2" charset="0"/>
              </a:rPr>
              <a:t>«1 Класс»)</a:t>
            </a:r>
            <a:r>
              <a:rPr lang="ru-RU" sz="1400" dirty="0">
                <a:latin typeface="PF Din Text Comp Pro" pitchFamily="2" charset="0"/>
              </a:rPr>
              <a:t/>
            </a:r>
            <a:br>
              <a:rPr lang="ru-RU" sz="1400" dirty="0">
                <a:latin typeface="PF Din Text Comp Pro" pitchFamily="2" charset="0"/>
              </a:rPr>
            </a:br>
            <a:r>
              <a:rPr lang="ru-RU" sz="1400" dirty="0" smtClean="0">
                <a:latin typeface="PF Din Text Comp Pro" pitchFamily="2" charset="0"/>
              </a:rPr>
              <a:t>Десерт </a:t>
            </a:r>
            <a:endParaRPr lang="ru-RU" sz="1400" dirty="0">
              <a:latin typeface="PF Din Text Comp Pro" pitchFamily="2" charset="0"/>
            </a:endParaRPr>
          </a:p>
          <a:p>
            <a:pPr algn="ctr"/>
            <a:r>
              <a:rPr lang="ru-RU" sz="1400" dirty="0">
                <a:latin typeface="PF Din Text Comp Pro" pitchFamily="2" charset="0"/>
              </a:rPr>
              <a:t>Минеральная вода</a:t>
            </a:r>
          </a:p>
          <a:p>
            <a:pPr algn="ctr"/>
            <a:r>
              <a:rPr lang="ru-RU" sz="1400" dirty="0" err="1" smtClean="0">
                <a:latin typeface="PF Din Text Comp Pro" pitchFamily="2" charset="0"/>
              </a:rPr>
              <a:t>Wi-Fi</a:t>
            </a:r>
            <a:r>
              <a:rPr lang="ru-RU" sz="1400" dirty="0" smtClean="0">
                <a:latin typeface="PF Din Text Comp Pro" pitchFamily="2" charset="0"/>
              </a:rPr>
              <a:t> </a:t>
            </a:r>
            <a:r>
              <a:rPr lang="ru-RU" sz="1400" dirty="0">
                <a:latin typeface="PF Din Text Comp Pro" pitchFamily="2" charset="0"/>
              </a:rPr>
              <a:t>Интернет </a:t>
            </a:r>
            <a:endParaRPr lang="ru-RU" sz="1400" dirty="0" smtClean="0">
              <a:latin typeface="PF Din Text Comp Pro" pitchFamily="2" charset="0"/>
            </a:endParaRPr>
          </a:p>
          <a:p>
            <a:pPr algn="ctr"/>
            <a:r>
              <a:rPr lang="ru-RU" sz="1400" dirty="0" smtClean="0">
                <a:latin typeface="PF Din Text Comp Pro" pitchFamily="2" charset="0"/>
              </a:rPr>
              <a:t>Пассажирский </a:t>
            </a:r>
            <a:r>
              <a:rPr lang="ru-RU" sz="1400" dirty="0">
                <a:latin typeface="PF Din Text Comp Pro" pitchFamily="2" charset="0"/>
              </a:rPr>
              <a:t>санитарно-гигиенический </a:t>
            </a:r>
            <a:r>
              <a:rPr lang="ru-RU" sz="1400" dirty="0" smtClean="0">
                <a:latin typeface="PF Din Text Comp Pro" pitchFamily="2" charset="0"/>
              </a:rPr>
              <a:t>набор </a:t>
            </a:r>
            <a:endParaRPr lang="ru-RU" sz="1400" dirty="0">
              <a:latin typeface="PF Din Text Comp Pro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24149" y="500618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PF Din Text Comp Pro" pitchFamily="2" charset="0"/>
              </a:rPr>
              <a:t>Белье: </a:t>
            </a:r>
            <a:br>
              <a:rPr lang="ru-RU" sz="1400" dirty="0">
                <a:latin typeface="PF Din Text Comp Pro" pitchFamily="2" charset="0"/>
              </a:rPr>
            </a:br>
            <a:r>
              <a:rPr lang="ru-RU" sz="1400" dirty="0">
                <a:latin typeface="PF Din Text Comp Pro" pitchFamily="2" charset="0"/>
              </a:rPr>
              <a:t>- комплект постельного белья </a:t>
            </a:r>
            <a:br>
              <a:rPr lang="ru-RU" sz="1400" dirty="0">
                <a:latin typeface="PF Din Text Comp Pro" pitchFamily="2" charset="0"/>
              </a:rPr>
            </a:br>
            <a:r>
              <a:rPr lang="ru-RU" sz="1400" dirty="0">
                <a:latin typeface="PF Din Text Comp Pro" pitchFamily="2" charset="0"/>
              </a:rPr>
              <a:t>- комплект полотенец (для рук, для лица) </a:t>
            </a:r>
            <a:br>
              <a:rPr lang="ru-RU" sz="1400" dirty="0">
                <a:latin typeface="PF Din Text Comp Pro" pitchFamily="2" charset="0"/>
              </a:rPr>
            </a:br>
            <a:r>
              <a:rPr lang="ru-RU" sz="1400" dirty="0">
                <a:latin typeface="PF Din Text Comp Pro" pitchFamily="2" charset="0"/>
              </a:rPr>
              <a:t>- тапочки </a:t>
            </a:r>
          </a:p>
          <a:p>
            <a:pPr algn="ctr"/>
            <a:r>
              <a:rPr lang="ru-RU" sz="1400" dirty="0">
                <a:latin typeface="PF Din Text Comp Pro" pitchFamily="2" charset="0"/>
              </a:rPr>
              <a:t>Чай, </a:t>
            </a:r>
            <a:r>
              <a:rPr lang="ru-RU" sz="1400" dirty="0" smtClean="0">
                <a:latin typeface="PF Din Text Comp Pro" pitchFamily="2" charset="0"/>
              </a:rPr>
              <a:t>кофе </a:t>
            </a:r>
            <a:r>
              <a:rPr lang="ru-RU" sz="1400" dirty="0">
                <a:latin typeface="PF Din Text Comp Pro" pitchFamily="2" charset="0"/>
              </a:rPr>
              <a:t>по желанию; </a:t>
            </a:r>
            <a:br>
              <a:rPr lang="ru-RU" sz="1400" dirty="0">
                <a:latin typeface="PF Din Text Comp Pro" pitchFamily="2" charset="0"/>
              </a:rPr>
            </a:br>
            <a:r>
              <a:rPr lang="ru-RU" sz="1400" dirty="0" smtClean="0">
                <a:latin typeface="PF Din Text Comp Pro" pitchFamily="2" charset="0"/>
              </a:rPr>
              <a:t>Пресса на выбор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1727" y="6381328"/>
            <a:ext cx="8856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PF Din Text Comp Pro" pitchFamily="2" charset="0"/>
              </a:rPr>
              <a:t>Для </a:t>
            </a:r>
            <a:r>
              <a:rPr lang="ru-RU" sz="1600" dirty="0">
                <a:latin typeface="PF Din Text Comp Pro" pitchFamily="2" charset="0"/>
              </a:rPr>
              <a:t>пассажиров 1 </a:t>
            </a:r>
            <a:r>
              <a:rPr lang="ru-RU" sz="1600" dirty="0" smtClean="0">
                <a:latin typeface="PF Din Text Comp Pro" pitchFamily="2" charset="0"/>
              </a:rPr>
              <a:t>Класс–Бизнес трансфер </a:t>
            </a:r>
            <a:r>
              <a:rPr lang="ru-RU" sz="1600" dirty="0">
                <a:latin typeface="PF Din Text Comp Pro" pitchFamily="2" charset="0"/>
              </a:rPr>
              <a:t>в пункте прибытия автомобилем </a:t>
            </a:r>
            <a:r>
              <a:rPr lang="ru-RU" sz="1600" dirty="0" smtClean="0">
                <a:latin typeface="PF Din Text Comp Pro" pitchFamily="2" charset="0"/>
              </a:rPr>
              <a:t>комфорт-класса </a:t>
            </a:r>
            <a:r>
              <a:rPr lang="ru-RU" sz="1600" dirty="0">
                <a:latin typeface="PF Din Text Comp Pro" pitchFamily="2" charset="0"/>
              </a:rPr>
              <a:t>(заказ примет проводник</a:t>
            </a:r>
            <a:r>
              <a:rPr lang="ru-RU" sz="1600" dirty="0" smtClean="0">
                <a:latin typeface="PF Din Text Comp Pro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7759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83"/>
    </mc:Choice>
    <mc:Fallback xmlns="">
      <p:transition spd="slow" advTm="8128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75" y="179963"/>
            <a:ext cx="5835597" cy="11147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88797" y="1382720"/>
            <a:ext cx="5096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spc="100" dirty="0">
                <a:solidFill>
                  <a:srgbClr val="000000"/>
                </a:solidFill>
                <a:latin typeface="Port-Arthur" pitchFamily="2" charset="-52"/>
                <a:ea typeface="Tahoma" panose="020B0604030504040204" pitchFamily="34" charset="0"/>
                <a:cs typeface="Tahoma" panose="020B0604030504040204" pitchFamily="34" charset="0"/>
              </a:rPr>
              <a:t>Вагоны </a:t>
            </a:r>
            <a:r>
              <a:rPr lang="ru-RU" altLang="ru-RU" sz="2800" b="1" spc="100" dirty="0" smtClean="0">
                <a:solidFill>
                  <a:srgbClr val="000000"/>
                </a:solidFill>
                <a:latin typeface="Port-Arthur" pitchFamily="2" charset="-52"/>
                <a:ea typeface="Tahoma" panose="020B0604030504040204" pitchFamily="34" charset="0"/>
                <a:cs typeface="Tahoma" panose="020B0604030504040204" pitchFamily="34" charset="0"/>
              </a:rPr>
              <a:t>6-7 </a:t>
            </a:r>
            <a:r>
              <a:rPr lang="en-US" altLang="ru-RU" sz="2800" b="1" spc="100" dirty="0" smtClean="0">
                <a:solidFill>
                  <a:srgbClr val="000000"/>
                </a:solidFill>
                <a:latin typeface="Port-Arthur" pitchFamily="2" charset="-52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altLang="ru-RU" sz="2800" b="1" spc="100" dirty="0" smtClean="0">
                <a:solidFill>
                  <a:srgbClr val="000000"/>
                </a:solidFill>
                <a:latin typeface="Port-Arthur" pitchFamily="2" charset="-52"/>
                <a:ea typeface="Tahoma" panose="020B0604030504040204" pitchFamily="34" charset="0"/>
                <a:cs typeface="Tahoma" panose="020B0604030504040204" pitchFamily="34" charset="0"/>
              </a:rPr>
              <a:t> Премиум, Премиум</a:t>
            </a:r>
            <a:r>
              <a:rPr lang="en-US" altLang="ru-RU" sz="2800" b="1" spc="100" dirty="0" smtClean="0">
                <a:solidFill>
                  <a:srgbClr val="000000"/>
                </a:solidFill>
                <a:latin typeface="Port-Arthur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800" b="1" spc="100" dirty="0" err="1">
                <a:solidFill>
                  <a:srgbClr val="000000"/>
                </a:solidFill>
                <a:latin typeface="Port-Arthur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Сингл</a:t>
            </a:r>
            <a:r>
              <a:rPr lang="ru-RU" altLang="ru-RU" sz="2800" b="1" spc="100" dirty="0">
                <a:solidFill>
                  <a:srgbClr val="000000"/>
                </a:solidFill>
                <a:latin typeface="Port-Arthur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 dirty="0">
              <a:latin typeface="Port-Arthur" pitchFamily="2" charset="-52"/>
            </a:endParaRPr>
          </a:p>
        </p:txBody>
      </p:sp>
      <p:pic>
        <p:nvPicPr>
          <p:cNvPr id="6" name="Рисунок 5" descr="Y:\Поезд\Премиум (1Н)\_006597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5105" y="2160614"/>
            <a:ext cx="1948294" cy="15540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7" name="Рисунок 6" descr="Y:\Поезд\Премиум (1Н)\_006597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05216" y="2269992"/>
            <a:ext cx="1915405" cy="136815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9" name="Рисунок 8" descr="Y:\Поезд\Премиум (1Н)\_006599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71200"/>
            <a:ext cx="2232248" cy="1932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Рисунок 9" descr="Y:\Поезд\Премиум (1Н)\_006600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785" y="1971200"/>
            <a:ext cx="2127629" cy="1948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Рисунок 10" descr="Y:\Поезд\Премиум (1Н)\_006603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86100" y="2312579"/>
            <a:ext cx="1948295" cy="1296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152032" y="4005064"/>
            <a:ext cx="88963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PF Din Text Comp Pro" pitchFamily="2" charset="0"/>
              </a:rPr>
              <a:t>В купе: TV, </a:t>
            </a:r>
            <a:r>
              <a:rPr lang="ru-RU" sz="1400" dirty="0" smtClean="0">
                <a:latin typeface="PF Din Text Comp Pro" pitchFamily="2" charset="0"/>
              </a:rPr>
              <a:t>сейф, 220 </a:t>
            </a:r>
            <a:r>
              <a:rPr lang="ru-RU" sz="1400" dirty="0">
                <a:latin typeface="PF Din Text Comp Pro" pitchFamily="2" charset="0"/>
              </a:rPr>
              <a:t>В, </a:t>
            </a:r>
            <a:r>
              <a:rPr lang="ru-RU" sz="1400" dirty="0" smtClean="0">
                <a:latin typeface="PF Din Text Comp Pro" pitchFamily="2" charset="0"/>
              </a:rPr>
              <a:t>раковина </a:t>
            </a:r>
            <a:r>
              <a:rPr lang="ru-RU" sz="1400" dirty="0">
                <a:latin typeface="PF Din Text Comp Pro" pitchFamily="2" charset="0"/>
              </a:rPr>
              <a:t>(напорное водоснабжение, сенсорный смеситель), возможность управления воздушными заслонками кондиционера и дополнительным отоплением, трансформируемый диван (шириной 110 см в разобранном состоянии), верхняя полка шириной 90 см (складывается). Вместимость купе до 2-х человек. На одного человека </a:t>
            </a:r>
            <a:r>
              <a:rPr lang="ru-RU" sz="1400" dirty="0" smtClean="0">
                <a:latin typeface="PF Din Text Comp Pro" pitchFamily="2" charset="0"/>
              </a:rPr>
              <a:t>(Премиум </a:t>
            </a:r>
            <a:r>
              <a:rPr lang="ru-RU" sz="1400" dirty="0" err="1">
                <a:latin typeface="PF Din Text Comp Pro" pitchFamily="2" charset="0"/>
              </a:rPr>
              <a:t>Сингл</a:t>
            </a:r>
            <a:r>
              <a:rPr lang="ru-RU" sz="1400" dirty="0" smtClean="0">
                <a:latin typeface="PF Din Text Comp Pro" pitchFamily="2" charset="0"/>
              </a:rPr>
              <a:t>).</a:t>
            </a:r>
            <a:endParaRPr lang="ru-RU" sz="1400" dirty="0">
              <a:effectLst/>
              <a:latin typeface="PF Din Text Comp Pro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32065" y="4685808"/>
            <a:ext cx="19720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latin typeface="PF Din Text Comp Pro" pitchFamily="2" charset="0"/>
              </a:rPr>
              <a:t>В стоимость билета входит: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5073" y="502246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PF Din Text Comp Pro" pitchFamily="2" charset="0"/>
              </a:rPr>
              <a:t>Горячий завтрак (</a:t>
            </a:r>
            <a:r>
              <a:rPr lang="ru-RU" sz="1400" dirty="0">
                <a:latin typeface="PF Din Text Comp Pro" pitchFamily="2" charset="0"/>
              </a:rPr>
              <a:t>на выбор, меню </a:t>
            </a:r>
            <a:r>
              <a:rPr lang="ru-RU" sz="1400" dirty="0" smtClean="0">
                <a:latin typeface="PF Din Text Comp Pro" pitchFamily="2" charset="0"/>
              </a:rPr>
              <a:t>«Премиум»)</a:t>
            </a:r>
          </a:p>
          <a:p>
            <a:pPr algn="ctr"/>
            <a:r>
              <a:rPr lang="ru-RU" sz="1400" dirty="0" smtClean="0">
                <a:latin typeface="PF Din Text Comp Pro" pitchFamily="2" charset="0"/>
              </a:rPr>
              <a:t>Фруктовая корзина</a:t>
            </a:r>
            <a:r>
              <a:rPr lang="ru-RU" sz="1400" dirty="0">
                <a:latin typeface="PF Din Text Comp Pro" pitchFamily="2" charset="0"/>
              </a:rPr>
              <a:t/>
            </a:r>
            <a:br>
              <a:rPr lang="ru-RU" sz="1400" dirty="0">
                <a:latin typeface="PF Din Text Comp Pro" pitchFamily="2" charset="0"/>
              </a:rPr>
            </a:br>
            <a:r>
              <a:rPr lang="ru-RU" sz="1400" dirty="0" smtClean="0">
                <a:latin typeface="PF Din Text Comp Pro" pitchFamily="2" charset="0"/>
              </a:rPr>
              <a:t>Десерт </a:t>
            </a:r>
            <a:endParaRPr lang="ru-RU" sz="1400" dirty="0">
              <a:latin typeface="PF Din Text Comp Pro" pitchFamily="2" charset="0"/>
            </a:endParaRPr>
          </a:p>
          <a:p>
            <a:pPr algn="ctr"/>
            <a:r>
              <a:rPr lang="ru-RU" sz="1400" dirty="0">
                <a:latin typeface="PF Din Text Comp Pro" pitchFamily="2" charset="0"/>
              </a:rPr>
              <a:t>Минеральная </a:t>
            </a:r>
            <a:r>
              <a:rPr lang="ru-RU" sz="1400" dirty="0" smtClean="0">
                <a:latin typeface="PF Din Text Comp Pro" pitchFamily="2" charset="0"/>
              </a:rPr>
              <a:t>вода</a:t>
            </a:r>
          </a:p>
          <a:p>
            <a:pPr algn="ctr"/>
            <a:r>
              <a:rPr lang="ru-RU" sz="1400" dirty="0" err="1">
                <a:latin typeface="PF Din Text Comp Pro" pitchFamily="2" charset="0"/>
              </a:rPr>
              <a:t>Wi-Fi</a:t>
            </a:r>
            <a:r>
              <a:rPr lang="ru-RU" sz="1400" dirty="0">
                <a:latin typeface="PF Din Text Comp Pro" pitchFamily="2" charset="0"/>
              </a:rPr>
              <a:t> Интернет </a:t>
            </a:r>
          </a:p>
          <a:p>
            <a:pPr algn="ctr"/>
            <a:r>
              <a:rPr lang="ru-RU" sz="1400" dirty="0" smtClean="0">
                <a:latin typeface="PF Din Text Comp Pro" pitchFamily="2" charset="0"/>
              </a:rPr>
              <a:t>Пассажирский </a:t>
            </a:r>
            <a:r>
              <a:rPr lang="ru-RU" sz="1400" dirty="0">
                <a:latin typeface="PF Din Text Comp Pro" pitchFamily="2" charset="0"/>
              </a:rPr>
              <a:t>санитарно-гигиенический </a:t>
            </a:r>
            <a:r>
              <a:rPr lang="ru-RU" sz="1400" dirty="0" smtClean="0">
                <a:latin typeface="PF Din Text Comp Pro" pitchFamily="2" charset="0"/>
              </a:rPr>
              <a:t>набор</a:t>
            </a:r>
            <a:endParaRPr lang="ru-RU" sz="1400" dirty="0">
              <a:latin typeface="PF Din Text Comp Pro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3968" y="498609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PF Din Text Comp Pro" pitchFamily="2" charset="0"/>
              </a:rPr>
              <a:t>Белье: </a:t>
            </a:r>
            <a:br>
              <a:rPr lang="ru-RU" sz="1400" dirty="0">
                <a:latin typeface="PF Din Text Comp Pro" pitchFamily="2" charset="0"/>
              </a:rPr>
            </a:br>
            <a:r>
              <a:rPr lang="ru-RU" sz="1400" dirty="0">
                <a:latin typeface="PF Din Text Comp Pro" pitchFamily="2" charset="0"/>
              </a:rPr>
              <a:t>- комплект постельного белья (2 шт.) </a:t>
            </a:r>
            <a:br>
              <a:rPr lang="ru-RU" sz="1400" dirty="0">
                <a:latin typeface="PF Din Text Comp Pro" pitchFamily="2" charset="0"/>
              </a:rPr>
            </a:br>
            <a:r>
              <a:rPr lang="ru-RU" sz="1400" dirty="0">
                <a:latin typeface="PF Din Text Comp Pro" pitchFamily="2" charset="0"/>
              </a:rPr>
              <a:t>- комплект полотенец (для рук, для лица) (2 шт.) </a:t>
            </a:r>
            <a:br>
              <a:rPr lang="ru-RU" sz="1400" dirty="0">
                <a:latin typeface="PF Din Text Comp Pro" pitchFamily="2" charset="0"/>
              </a:rPr>
            </a:br>
            <a:r>
              <a:rPr lang="ru-RU" sz="1400" dirty="0">
                <a:latin typeface="PF Din Text Comp Pro" pitchFamily="2" charset="0"/>
              </a:rPr>
              <a:t>- тапочки (2 пары) </a:t>
            </a:r>
          </a:p>
          <a:p>
            <a:pPr algn="ctr"/>
            <a:r>
              <a:rPr lang="ru-RU" sz="1400" dirty="0">
                <a:latin typeface="PF Din Text Comp Pro" pitchFamily="2" charset="0"/>
              </a:rPr>
              <a:t>Чай, </a:t>
            </a:r>
            <a:r>
              <a:rPr lang="ru-RU" sz="1400" dirty="0" smtClean="0">
                <a:latin typeface="PF Din Text Comp Pro" pitchFamily="2" charset="0"/>
              </a:rPr>
              <a:t>кофе по </a:t>
            </a:r>
            <a:r>
              <a:rPr lang="ru-RU" sz="1400" dirty="0">
                <a:latin typeface="PF Din Text Comp Pro" pitchFamily="2" charset="0"/>
              </a:rPr>
              <a:t>желанию. </a:t>
            </a:r>
            <a:br>
              <a:rPr lang="ru-RU" sz="1400" dirty="0">
                <a:latin typeface="PF Din Text Comp Pro" pitchFamily="2" charset="0"/>
              </a:rPr>
            </a:br>
            <a:r>
              <a:rPr lang="ru-RU" sz="1400" dirty="0" smtClean="0">
                <a:latin typeface="PF Din Text Comp Pro" pitchFamily="2" charset="0"/>
              </a:rPr>
              <a:t>Пресса на выбор</a:t>
            </a:r>
            <a:endParaRPr lang="ru-RU" sz="1400" dirty="0">
              <a:latin typeface="PF Din Text Comp Pro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9602" y="6381328"/>
            <a:ext cx="88088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PF Din Text Comp Pro" pitchFamily="2" charset="0"/>
              </a:rPr>
              <a:t>Трансфер в пункте прибытия автомобилем </a:t>
            </a:r>
            <a:r>
              <a:rPr lang="ru-RU" sz="1600" dirty="0" smtClean="0">
                <a:latin typeface="PF Din Text Comp Pro" pitchFamily="2" charset="0"/>
              </a:rPr>
              <a:t>комфорт-класса </a:t>
            </a:r>
            <a:r>
              <a:rPr lang="ru-RU" sz="1600" dirty="0">
                <a:latin typeface="PF Din Text Comp Pro" pitchFamily="2" charset="0"/>
              </a:rPr>
              <a:t>(заказ примет проводник</a:t>
            </a:r>
            <a:r>
              <a:rPr lang="ru-RU" sz="1600" dirty="0" smtClean="0">
                <a:latin typeface="PF Din Text Comp Pro" pitchFamily="2" charset="0"/>
              </a:rPr>
              <a:t>) </a:t>
            </a:r>
            <a:endParaRPr lang="ru-RU" sz="1600" dirty="0">
              <a:latin typeface="PF Din Text Comp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98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7"/>
    </mc:Choice>
    <mc:Fallback xmlns="">
      <p:transition spd="slow" advTm="731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77" y="125984"/>
            <a:ext cx="5742436" cy="1096977"/>
          </a:xfrm>
          <a:prstGeom prst="rect">
            <a:avLst/>
          </a:prstGeom>
        </p:spPr>
      </p:pic>
      <p:pic>
        <p:nvPicPr>
          <p:cNvPr id="5" name="Рисунок 4" descr="Y:\Поезд\Гранд (1М)\_00658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4053" y="1961371"/>
            <a:ext cx="1872208" cy="17831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393666" y="1349316"/>
            <a:ext cx="4289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spc="100" dirty="0">
                <a:solidFill>
                  <a:srgbClr val="000000"/>
                </a:solidFill>
                <a:latin typeface="Port-Arthur" pitchFamily="2" charset="-52"/>
                <a:ea typeface="Tahoma" panose="020B0604030504040204" pitchFamily="34" charset="0"/>
                <a:cs typeface="Tahoma" panose="020B0604030504040204" pitchFamily="34" charset="0"/>
              </a:rPr>
              <a:t>Вагоны </a:t>
            </a:r>
            <a:r>
              <a:rPr lang="ru-RU" altLang="ru-RU" sz="2800" b="1" spc="100" dirty="0" smtClean="0">
                <a:solidFill>
                  <a:srgbClr val="000000"/>
                </a:solidFill>
                <a:latin typeface="Port-Arthur" pitchFamily="2" charset="-52"/>
                <a:ea typeface="Tahoma" panose="020B0604030504040204" pitchFamily="34" charset="0"/>
                <a:cs typeface="Tahoma" panose="020B0604030504040204" pitchFamily="34" charset="0"/>
              </a:rPr>
              <a:t>3-4 </a:t>
            </a:r>
            <a:r>
              <a:rPr lang="en-US" altLang="ru-RU" sz="2800" b="1" spc="100" dirty="0" smtClean="0">
                <a:solidFill>
                  <a:srgbClr val="000000"/>
                </a:solidFill>
                <a:latin typeface="Port-Arthur" pitchFamily="2" charset="-52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altLang="ru-RU" sz="2800" b="1" spc="100" dirty="0" smtClean="0">
                <a:solidFill>
                  <a:srgbClr val="000000"/>
                </a:solidFill>
                <a:latin typeface="Port-Arthur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800" b="1" spc="100" dirty="0">
                <a:solidFill>
                  <a:srgbClr val="000000"/>
                </a:solidFill>
                <a:latin typeface="Port-Arthur" pitchFamily="2" charset="-52"/>
                <a:ea typeface="Tahoma" panose="020B0604030504040204" pitchFamily="34" charset="0"/>
                <a:cs typeface="Tahoma" panose="020B0604030504040204" pitchFamily="34" charset="0"/>
              </a:rPr>
              <a:t>Гранд, Гранд</a:t>
            </a:r>
            <a:r>
              <a:rPr lang="en-US" altLang="ru-RU" sz="2800" b="1" spc="100" dirty="0">
                <a:solidFill>
                  <a:srgbClr val="000000"/>
                </a:solidFill>
                <a:latin typeface="Port-Arthur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800" b="1" spc="100" dirty="0" err="1">
                <a:solidFill>
                  <a:srgbClr val="000000"/>
                </a:solidFill>
                <a:latin typeface="Port-Arthur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Сингл</a:t>
            </a:r>
            <a:r>
              <a:rPr lang="ru-RU" altLang="ru-RU" sz="2800" b="1" spc="100" dirty="0">
                <a:solidFill>
                  <a:srgbClr val="000000"/>
                </a:solidFill>
                <a:latin typeface="Port-Arthur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 dirty="0">
              <a:latin typeface="Port-Arthur" pitchFamily="2" charset="-52"/>
            </a:endParaRPr>
          </a:p>
        </p:txBody>
      </p:sp>
      <p:pic>
        <p:nvPicPr>
          <p:cNvPr id="7" name="Рисунок 6" descr="Y:\Поезд\Гранд (1М)\_006584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87723" y="2096853"/>
            <a:ext cx="1872209" cy="151216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8" name="Рисунок 7" descr="C:\Users\kiryachekia\AppData\Local\Microsoft\Windows\Temporary Internet Files\Content.Word\_006586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16830"/>
            <a:ext cx="1296144" cy="187221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9" name="Рисунок 8" descr="Y:\Поезд\Гранд (1М)\_006586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00093" y="2024844"/>
            <a:ext cx="1872210" cy="165618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0" name="Рисунок 9" descr="Y:\Поезд\Гранд (1М)\_006586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00293" y="2096854"/>
            <a:ext cx="1872208" cy="151216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37825" y="3814489"/>
            <a:ext cx="9073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PF Din Text Comp Pro" pitchFamily="2" charset="0"/>
              </a:rPr>
              <a:t>В купе: TV, DVD, душ, туалет, кондиционер, </a:t>
            </a:r>
            <a:r>
              <a:rPr lang="ru-RU" sz="1500" dirty="0" smtClean="0">
                <a:latin typeface="PF Din Text Comp Pro" pitchFamily="2" charset="0"/>
              </a:rPr>
              <a:t>сейф, розетка </a:t>
            </a:r>
            <a:r>
              <a:rPr lang="ru-RU" sz="1500" dirty="0">
                <a:latin typeface="PF Din Text Comp Pro" pitchFamily="2" charset="0"/>
              </a:rPr>
              <a:t>220 В, </a:t>
            </a:r>
            <a:r>
              <a:rPr lang="ru-RU" sz="1500" dirty="0" err="1">
                <a:latin typeface="PF Din Text Comp Pro" pitchFamily="2" charset="0"/>
              </a:rPr>
              <a:t>Wi-Fi</a:t>
            </a:r>
            <a:r>
              <a:rPr lang="ru-RU" sz="1500" dirty="0">
                <a:latin typeface="PF Din Text Comp Pro" pitchFamily="2" charset="0"/>
              </a:rPr>
              <a:t>, трансформируемый диван (шириной 120 см в разложенном состоянии), верхняя полка шириной 90 см (складывается). Вместимость купе до 2-х человек </a:t>
            </a:r>
            <a:r>
              <a:rPr lang="ru-RU" sz="1500" dirty="0" smtClean="0">
                <a:latin typeface="PF Din Text Comp Pro" pitchFamily="2" charset="0"/>
              </a:rPr>
              <a:t>(Гранд). На одного человека (Гранд </a:t>
            </a:r>
            <a:r>
              <a:rPr lang="ru-RU" sz="1500" dirty="0" err="1" smtClean="0">
                <a:latin typeface="PF Din Text Comp Pro" pitchFamily="2" charset="0"/>
              </a:rPr>
              <a:t>Сингл</a:t>
            </a:r>
            <a:r>
              <a:rPr lang="ru-RU" sz="1500" dirty="0" smtClean="0">
                <a:latin typeface="PF Din Text Comp Pro" pitchFamily="2" charset="0"/>
              </a:rPr>
              <a:t>).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2008" y="4716323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PF Din Text Comp Pro" pitchFamily="2" charset="0"/>
              </a:rPr>
              <a:t>Горячий </a:t>
            </a:r>
            <a:r>
              <a:rPr lang="ru-RU" sz="1400" dirty="0">
                <a:latin typeface="PF Din Text Comp Pro" pitchFamily="2" charset="0"/>
              </a:rPr>
              <a:t>завтрак (на выбор, меню </a:t>
            </a:r>
            <a:r>
              <a:rPr lang="ru-RU" sz="1400" dirty="0" smtClean="0">
                <a:latin typeface="PF Din Text Comp Pro" pitchFamily="2" charset="0"/>
              </a:rPr>
              <a:t>«Гранд»)</a:t>
            </a:r>
            <a:r>
              <a:rPr lang="ru-RU" sz="1400" dirty="0">
                <a:latin typeface="PF Din Text Comp Pro" pitchFamily="2" charset="0"/>
              </a:rPr>
              <a:t/>
            </a:r>
            <a:br>
              <a:rPr lang="ru-RU" sz="1400" dirty="0">
                <a:latin typeface="PF Din Text Comp Pro" pitchFamily="2" charset="0"/>
              </a:rPr>
            </a:br>
            <a:r>
              <a:rPr lang="ru-RU" sz="1400" dirty="0">
                <a:latin typeface="PF Din Text Comp Pro" pitchFamily="2" charset="0"/>
              </a:rPr>
              <a:t>Фруктовая </a:t>
            </a:r>
            <a:r>
              <a:rPr lang="ru-RU" sz="1400" dirty="0" smtClean="0">
                <a:latin typeface="PF Din Text Comp Pro" pitchFamily="2" charset="0"/>
              </a:rPr>
              <a:t>корзина</a:t>
            </a:r>
            <a:endParaRPr lang="ru-RU" sz="1400" dirty="0">
              <a:latin typeface="PF Din Text Comp Pro" pitchFamily="2" charset="0"/>
            </a:endParaRPr>
          </a:p>
          <a:p>
            <a:pPr algn="ctr"/>
            <a:r>
              <a:rPr lang="ru-RU" sz="1400" dirty="0" smtClean="0">
                <a:latin typeface="PF Din Text Comp Pro" pitchFamily="2" charset="0"/>
              </a:rPr>
              <a:t>Десерт</a:t>
            </a:r>
            <a:endParaRPr lang="ru-RU" sz="1400" dirty="0">
              <a:latin typeface="PF Din Text Comp Pro" pitchFamily="2" charset="0"/>
            </a:endParaRPr>
          </a:p>
          <a:p>
            <a:pPr algn="ctr"/>
            <a:r>
              <a:rPr lang="ru-RU" sz="1400" dirty="0">
                <a:latin typeface="PF Din Text Comp Pro" pitchFamily="2" charset="0"/>
              </a:rPr>
              <a:t>Минеральная вода</a:t>
            </a:r>
          </a:p>
          <a:p>
            <a:pPr algn="ctr"/>
            <a:r>
              <a:rPr lang="ru-RU" sz="1400" dirty="0">
                <a:latin typeface="PF Din Text Comp Pro" pitchFamily="2" charset="0"/>
              </a:rPr>
              <a:t>Свежевыжатый </a:t>
            </a:r>
            <a:r>
              <a:rPr lang="ru-RU" sz="1400" dirty="0" smtClean="0">
                <a:latin typeface="PF Din Text Comp Pro" pitchFamily="2" charset="0"/>
              </a:rPr>
              <a:t>сок</a:t>
            </a:r>
            <a:endParaRPr lang="ru-RU" sz="1400" dirty="0">
              <a:latin typeface="PF Din Text Comp Pro" pitchFamily="2" charset="0"/>
            </a:endParaRPr>
          </a:p>
          <a:p>
            <a:pPr algn="ctr"/>
            <a:r>
              <a:rPr lang="ru-RU" sz="1400" dirty="0" err="1">
                <a:latin typeface="PF Din Text Comp Pro" pitchFamily="2" charset="0"/>
              </a:rPr>
              <a:t>Wi-Fi</a:t>
            </a:r>
            <a:r>
              <a:rPr lang="ru-RU" sz="1400" dirty="0">
                <a:latin typeface="PF Din Text Comp Pro" pitchFamily="2" charset="0"/>
              </a:rPr>
              <a:t> Интернет </a:t>
            </a:r>
            <a:endParaRPr lang="ru-RU" sz="1400" dirty="0" smtClean="0">
              <a:latin typeface="PF Din Text Comp Pro" pitchFamily="2" charset="0"/>
            </a:endParaRPr>
          </a:p>
          <a:p>
            <a:pPr algn="ctr"/>
            <a:r>
              <a:rPr lang="ru-RU" sz="1400" dirty="0" smtClean="0">
                <a:latin typeface="PF Din Text Comp Pro" pitchFamily="2" charset="0"/>
              </a:rPr>
              <a:t>Пассажирский </a:t>
            </a:r>
            <a:r>
              <a:rPr lang="ru-RU" sz="1400" dirty="0">
                <a:latin typeface="PF Din Text Comp Pro" pitchFamily="2" charset="0"/>
              </a:rPr>
              <a:t>санитарно-гигиенический набор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11960" y="4702220"/>
            <a:ext cx="45365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PF Din Text Comp Pro" pitchFamily="2" charset="0"/>
              </a:rPr>
              <a:t>Белье</a:t>
            </a:r>
            <a:r>
              <a:rPr lang="ru-RU" sz="1400" dirty="0">
                <a:latin typeface="PF Din Text Comp Pro" pitchFamily="2" charset="0"/>
              </a:rPr>
              <a:t>: </a:t>
            </a:r>
            <a:br>
              <a:rPr lang="ru-RU" sz="1400" dirty="0">
                <a:latin typeface="PF Din Text Comp Pro" pitchFamily="2" charset="0"/>
              </a:rPr>
            </a:br>
            <a:r>
              <a:rPr lang="ru-RU" sz="1400" dirty="0">
                <a:latin typeface="PF Din Text Comp Pro" pitchFamily="2" charset="0"/>
              </a:rPr>
              <a:t>- комплект постельного белья (2 шт.) </a:t>
            </a:r>
            <a:br>
              <a:rPr lang="ru-RU" sz="1400" dirty="0">
                <a:latin typeface="PF Din Text Comp Pro" pitchFamily="2" charset="0"/>
              </a:rPr>
            </a:br>
            <a:r>
              <a:rPr lang="ru-RU" sz="1400" dirty="0">
                <a:latin typeface="PF Din Text Comp Pro" pitchFamily="2" charset="0"/>
              </a:rPr>
              <a:t>- комплект полотенец (банное, для лица, для рук) (2 шт.) </a:t>
            </a:r>
            <a:br>
              <a:rPr lang="ru-RU" sz="1400" dirty="0">
                <a:latin typeface="PF Din Text Comp Pro" pitchFamily="2" charset="0"/>
              </a:rPr>
            </a:br>
            <a:r>
              <a:rPr lang="ru-RU" sz="1400" dirty="0">
                <a:latin typeface="PF Din Text Comp Pro" pitchFamily="2" charset="0"/>
              </a:rPr>
              <a:t>- халат махровый (2шт.) </a:t>
            </a:r>
            <a:br>
              <a:rPr lang="ru-RU" sz="1400" dirty="0">
                <a:latin typeface="PF Din Text Comp Pro" pitchFamily="2" charset="0"/>
              </a:rPr>
            </a:br>
            <a:r>
              <a:rPr lang="ru-RU" sz="1400" dirty="0">
                <a:latin typeface="PF Din Text Comp Pro" pitchFamily="2" charset="0"/>
              </a:rPr>
              <a:t>- тапочки (2 пары) </a:t>
            </a:r>
          </a:p>
          <a:p>
            <a:pPr algn="ctr"/>
            <a:r>
              <a:rPr lang="ru-RU" sz="1400" dirty="0">
                <a:latin typeface="PF Din Text Comp Pro" pitchFamily="2" charset="0"/>
              </a:rPr>
              <a:t>Чай, кофе по </a:t>
            </a:r>
            <a:r>
              <a:rPr lang="ru-RU" sz="1400" dirty="0" smtClean="0">
                <a:latin typeface="PF Din Text Comp Pro" pitchFamily="2" charset="0"/>
              </a:rPr>
              <a:t>желанию </a:t>
            </a:r>
            <a:r>
              <a:rPr lang="ru-RU" sz="1400" dirty="0">
                <a:latin typeface="PF Din Text Comp Pro" pitchFamily="2" charset="0"/>
              </a:rPr>
              <a:t/>
            </a:r>
            <a:br>
              <a:rPr lang="ru-RU" sz="1400" dirty="0">
                <a:latin typeface="PF Din Text Comp Pro" pitchFamily="2" charset="0"/>
              </a:rPr>
            </a:br>
            <a:r>
              <a:rPr lang="ru-RU" sz="1400" dirty="0" smtClean="0">
                <a:latin typeface="PF Din Text Comp Pro" pitchFamily="2" charset="0"/>
              </a:rPr>
              <a:t>Пресса на выбор</a:t>
            </a:r>
            <a:endParaRPr lang="ru-RU" dirty="0">
              <a:latin typeface="PF Din Text Comp Pro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96069" y="4383245"/>
            <a:ext cx="19720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latin typeface="PF Din Text Comp Pro" pitchFamily="2" charset="0"/>
              </a:rPr>
              <a:t>В стоимость билета входит: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4195" y="6396771"/>
            <a:ext cx="90388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PF Din Text Comp Pro" pitchFamily="2" charset="0"/>
              </a:rPr>
              <a:t>Трансфер в пункте прибытия автомобилем </a:t>
            </a:r>
            <a:r>
              <a:rPr lang="ru-RU" sz="1400" dirty="0" smtClean="0">
                <a:latin typeface="PF Din Text Comp Pro" pitchFamily="2" charset="0"/>
              </a:rPr>
              <a:t>бизнес-класса </a:t>
            </a:r>
            <a:r>
              <a:rPr lang="ru-RU" sz="1400" dirty="0">
                <a:latin typeface="PF Din Text Comp Pro" pitchFamily="2" charset="0"/>
              </a:rPr>
              <a:t>(заказ примет проводник</a:t>
            </a:r>
            <a:r>
              <a:rPr lang="ru-RU" sz="1400" dirty="0" smtClean="0">
                <a:latin typeface="PF Din Text Comp Pro" pitchFamily="2" charset="0"/>
              </a:rPr>
              <a:t>)</a:t>
            </a:r>
            <a:endParaRPr lang="ru-RU" sz="1400" dirty="0">
              <a:latin typeface="PF Din Text Comp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8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6"/>
    </mc:Choice>
    <mc:Fallback xmlns="">
      <p:transition spd="slow" advTm="600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2741</TotalTime>
  <Words>1690</Words>
  <Application>Microsoft Office PowerPoint</Application>
  <PresentationFormat>Экран (4:3)</PresentationFormat>
  <Paragraphs>270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Port-Arthur</vt:lpstr>
      <vt:lpstr>Tahoma</vt:lpstr>
      <vt:lpstr>RussianRail G Pro</vt:lpstr>
      <vt:lpstr>Calibri</vt:lpstr>
      <vt:lpstr>PF Din Text Comp Pro</vt:lpstr>
      <vt:lpstr>Andalus</vt:lpstr>
      <vt:lpstr>Тема Office</vt:lpstr>
      <vt:lpstr>Частный поезд «Гранд Экспресс»</vt:lpstr>
      <vt:lpstr>О КОМПАНИИ ЗАО ТК «Гранд Сервис Экспресс»</vt:lpstr>
      <vt:lpstr>СХЕМА ПОЕЗДА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Крахмалев Александр Владимирович</dc:creator>
  <cp:lastModifiedBy>Крахмалев Александр Владимирович</cp:lastModifiedBy>
  <cp:revision>168</cp:revision>
  <cp:lastPrinted>2014-11-27T06:17:58Z</cp:lastPrinted>
  <dcterms:created xsi:type="dcterms:W3CDTF">2014-11-26T06:40:32Z</dcterms:created>
  <dcterms:modified xsi:type="dcterms:W3CDTF">2016-02-25T06:55:54Z</dcterms:modified>
</cp:coreProperties>
</file>